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F3B7D3-D116-4B19-A239-0ECE819A0B65}"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3B7D3-D116-4B19-A239-0ECE819A0B65}"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3B7D3-D116-4B19-A239-0ECE819A0B65}"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F2F3B7D3-D116-4B19-A239-0ECE819A0B65}"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F3B7D3-D116-4B19-A239-0ECE819A0B65}"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F3B7D3-D116-4B19-A239-0ECE819A0B65}" type="datetimeFigureOut">
              <a:rPr lang="en-US" smtClean="0"/>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F3B7D3-D116-4B19-A239-0ECE819A0B65}" type="datetimeFigureOut">
              <a:rPr lang="en-US" smtClean="0"/>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F3B7D3-D116-4B19-A239-0ECE819A0B65}" type="datetimeFigureOut">
              <a:rPr lang="en-US" smtClean="0"/>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3B7D3-D116-4B19-A239-0ECE819A0B65}" type="datetimeFigureOut">
              <a:rPr lang="en-US" smtClean="0"/>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3B7D3-D116-4B19-A239-0ECE819A0B65}" type="datetimeFigureOut">
              <a:rPr lang="en-US" smtClean="0"/>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0CF64-2897-4B98-8142-62B16A26AC3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3B7D3-D116-4B19-A239-0ECE819A0B65}" type="datetimeFigureOut">
              <a:rPr lang="en-US" smtClean="0"/>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0CF64-2897-4B98-8142-62B16A26AC31}"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F2F3B7D3-D116-4B19-A239-0ECE819A0B65}" type="datetimeFigureOut">
              <a:rPr lang="en-US" smtClean="0"/>
              <a:t>12/3/2012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1D0CF64-2897-4B98-8142-62B16A26AC31}"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85800"/>
            <a:ext cx="7117180" cy="1470025"/>
          </a:xfrm>
        </p:spPr>
        <p:txBody>
          <a:bodyPr/>
          <a:lstStyle/>
          <a:p>
            <a:pPr algn="ctr"/>
            <a:r>
              <a:rPr lang="en-US" sz="8000" b="1" dirty="0" smtClean="0"/>
              <a:t>ASIA</a:t>
            </a:r>
            <a:endParaRPr lang="en-US" sz="8000" b="1" dirty="0"/>
          </a:p>
        </p:txBody>
      </p:sp>
      <p:pic>
        <p:nvPicPr>
          <p:cNvPr id="1026" name="Picture 2" descr="http://www.worldatlas.com/webimage/countrys/asnewzzz.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09800"/>
            <a:ext cx="6248400" cy="444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174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Steaming</a:t>
            </a:r>
            <a:endParaRPr lang="en-US" dirty="0"/>
          </a:p>
        </p:txBody>
      </p:sp>
      <p:sp>
        <p:nvSpPr>
          <p:cNvPr id="3" name="Content Placeholder 2"/>
          <p:cNvSpPr>
            <a:spLocks noGrp="1"/>
          </p:cNvSpPr>
          <p:nvPr>
            <p:ph idx="1"/>
          </p:nvPr>
        </p:nvSpPr>
        <p:spPr/>
        <p:txBody>
          <a:bodyPr/>
          <a:lstStyle/>
          <a:p>
            <a:r>
              <a:rPr lang="en-US" sz="2400" dirty="0" smtClean="0"/>
              <a:t>Second most common cooking method in China</a:t>
            </a:r>
          </a:p>
          <a:p>
            <a:r>
              <a:rPr lang="en-US" sz="2400" dirty="0" smtClean="0"/>
              <a:t>Most Chinese don’t have ovens, so steaming replaces baking.</a:t>
            </a:r>
          </a:p>
          <a:p>
            <a:r>
              <a:rPr lang="en-US" sz="2400" dirty="0" smtClean="0"/>
              <a:t>Can steam meats, poultry, dumplings, bread, and rice.</a:t>
            </a:r>
          </a:p>
          <a:p>
            <a:r>
              <a:rPr lang="en-US" sz="2400" dirty="0" smtClean="0"/>
              <a:t>**Water should never touch food.</a:t>
            </a:r>
          </a:p>
          <a:p>
            <a:pPr marL="0" indent="0">
              <a:buNone/>
            </a:pPr>
            <a:endParaRPr lang="en-US" dirty="0"/>
          </a:p>
        </p:txBody>
      </p:sp>
    </p:spTree>
    <p:extLst>
      <p:ext uri="{BB962C8B-B14F-4D97-AF65-F5344CB8AC3E}">
        <p14:creationId xmlns:p14="http://schemas.microsoft.com/office/powerpoint/2010/main" val="2898857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Frying</a:t>
            </a:r>
            <a:endParaRPr lang="en-US" dirty="0"/>
          </a:p>
        </p:txBody>
      </p:sp>
      <p:sp>
        <p:nvSpPr>
          <p:cNvPr id="3" name="Content Placeholder 2"/>
          <p:cNvSpPr>
            <a:spLocks noGrp="1"/>
          </p:cNvSpPr>
          <p:nvPr>
            <p:ph idx="1"/>
          </p:nvPr>
        </p:nvSpPr>
        <p:spPr/>
        <p:txBody>
          <a:bodyPr/>
          <a:lstStyle/>
          <a:p>
            <a:r>
              <a:rPr lang="en-US" dirty="0" smtClean="0"/>
              <a:t>Seals juices in and gives food a crisp coating.</a:t>
            </a:r>
          </a:p>
          <a:p>
            <a:r>
              <a:rPr lang="en-US" dirty="0" smtClean="0"/>
              <a:t>Meat, poultry, egg rolls, and wontons are often deep fried. </a:t>
            </a:r>
          </a:p>
          <a:p>
            <a:r>
              <a:rPr lang="en-US" dirty="0" smtClean="0"/>
              <a:t>To Deep Fry:</a:t>
            </a:r>
          </a:p>
          <a:p>
            <a:pPr lvl="1"/>
            <a:r>
              <a:rPr lang="en-US" dirty="0" smtClean="0"/>
              <a:t>Cut foods into cubes</a:t>
            </a:r>
          </a:p>
          <a:p>
            <a:pPr lvl="1"/>
            <a:r>
              <a:rPr lang="en-US" dirty="0" smtClean="0"/>
              <a:t>Can coat cubes with cornstarch or dip them into a flour and egg batter.</a:t>
            </a:r>
          </a:p>
          <a:p>
            <a:pPr lvl="1"/>
            <a:r>
              <a:rPr lang="en-US" dirty="0" smtClean="0"/>
              <a:t>Plunge coated food into hot fat a few pieces at a time.</a:t>
            </a:r>
          </a:p>
          <a:p>
            <a:pPr lvl="1"/>
            <a:r>
              <a:rPr lang="en-US" dirty="0" smtClean="0"/>
              <a:t>Drain all deep fried foods on absorbent paper</a:t>
            </a:r>
          </a:p>
          <a:p>
            <a:endParaRPr lang="en-US" dirty="0"/>
          </a:p>
        </p:txBody>
      </p:sp>
    </p:spTree>
    <p:extLst>
      <p:ext uri="{BB962C8B-B14F-4D97-AF65-F5344CB8AC3E}">
        <p14:creationId xmlns:p14="http://schemas.microsoft.com/office/powerpoint/2010/main" val="917257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Simmering</a:t>
            </a:r>
            <a:br>
              <a:rPr lang="en-US" dirty="0" smtClean="0"/>
            </a:br>
            <a:endParaRPr lang="en-US" dirty="0"/>
          </a:p>
        </p:txBody>
      </p:sp>
      <p:sp>
        <p:nvSpPr>
          <p:cNvPr id="3" name="Content Placeholder 2"/>
          <p:cNvSpPr>
            <a:spLocks noGrp="1"/>
          </p:cNvSpPr>
          <p:nvPr>
            <p:ph idx="1"/>
          </p:nvPr>
        </p:nvSpPr>
        <p:spPr/>
        <p:txBody>
          <a:bodyPr/>
          <a:lstStyle/>
          <a:p>
            <a:r>
              <a:rPr lang="en-US" sz="3200" dirty="0" smtClean="0"/>
              <a:t>May prepare Chinese soups and large pieces of meat by simmering</a:t>
            </a:r>
          </a:p>
          <a:p>
            <a:r>
              <a:rPr lang="en-US" sz="3200" dirty="0" smtClean="0"/>
              <a:t>Cook ingredients in simmering liquid over low heat</a:t>
            </a:r>
          </a:p>
          <a:p>
            <a:pPr marL="0" indent="0">
              <a:buNone/>
            </a:pPr>
            <a:endParaRPr lang="en-US" dirty="0"/>
          </a:p>
        </p:txBody>
      </p:sp>
    </p:spTree>
    <p:extLst>
      <p:ext uri="{BB962C8B-B14F-4D97-AF65-F5344CB8AC3E}">
        <p14:creationId xmlns:p14="http://schemas.microsoft.com/office/powerpoint/2010/main" val="2115328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Roasting</a:t>
            </a:r>
            <a:endParaRPr lang="en-US" dirty="0"/>
          </a:p>
        </p:txBody>
      </p:sp>
      <p:sp>
        <p:nvSpPr>
          <p:cNvPr id="3" name="Content Placeholder 2"/>
          <p:cNvSpPr>
            <a:spLocks noGrp="1"/>
          </p:cNvSpPr>
          <p:nvPr>
            <p:ph idx="1"/>
          </p:nvPr>
        </p:nvSpPr>
        <p:spPr/>
        <p:txBody>
          <a:bodyPr>
            <a:normAutofit/>
          </a:bodyPr>
          <a:lstStyle/>
          <a:p>
            <a:r>
              <a:rPr lang="en-US" sz="2400" dirty="0" smtClean="0"/>
              <a:t>Roast pork and poultry</a:t>
            </a:r>
          </a:p>
          <a:p>
            <a:r>
              <a:rPr lang="en-US" sz="2400" dirty="0" smtClean="0"/>
              <a:t>First rub meat or bird with oil and/or marinate</a:t>
            </a:r>
          </a:p>
          <a:p>
            <a:r>
              <a:rPr lang="en-US" sz="2400" dirty="0" smtClean="0"/>
              <a:t>A quick searing over an open flame makes skin crisp</a:t>
            </a:r>
          </a:p>
          <a:p>
            <a:r>
              <a:rPr lang="en-US" sz="2400" dirty="0" smtClean="0"/>
              <a:t>Place meat or bird on a rack or hang it on a hook to roast slowly</a:t>
            </a:r>
          </a:p>
          <a:p>
            <a:r>
              <a:rPr lang="en-US" sz="2400" dirty="0" smtClean="0"/>
              <a:t>Peking duck-most well knows roasted dish. </a:t>
            </a:r>
            <a:endParaRPr lang="en-US" sz="2400" dirty="0"/>
          </a:p>
        </p:txBody>
      </p:sp>
    </p:spTree>
    <p:extLst>
      <p:ext uri="{BB962C8B-B14F-4D97-AF65-F5344CB8AC3E}">
        <p14:creationId xmlns:p14="http://schemas.microsoft.com/office/powerpoint/2010/main" val="3391755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125113" cy="924475"/>
          </a:xfrm>
        </p:spPr>
        <p:txBody>
          <a:bodyPr/>
          <a:lstStyle/>
          <a:p>
            <a:r>
              <a:rPr lang="en-US" dirty="0" smtClean="0"/>
              <a:t>Chinese Grain Products</a:t>
            </a:r>
            <a:endParaRPr lang="en-US" dirty="0"/>
          </a:p>
        </p:txBody>
      </p:sp>
      <p:sp>
        <p:nvSpPr>
          <p:cNvPr id="3" name="Content Placeholder 2"/>
          <p:cNvSpPr>
            <a:spLocks noGrp="1"/>
          </p:cNvSpPr>
          <p:nvPr>
            <p:ph idx="1"/>
          </p:nvPr>
        </p:nvSpPr>
        <p:spPr>
          <a:xfrm>
            <a:off x="609600" y="1219200"/>
            <a:ext cx="8305799" cy="5791200"/>
          </a:xfrm>
        </p:spPr>
        <p:txBody>
          <a:bodyPr>
            <a:normAutofit/>
          </a:bodyPr>
          <a:lstStyle/>
          <a:p>
            <a:r>
              <a:rPr lang="en-US" sz="2000" b="1" dirty="0" smtClean="0"/>
              <a:t>Rice</a:t>
            </a:r>
            <a:r>
              <a:rPr lang="en-US" sz="2000" dirty="0" smtClean="0"/>
              <a:t> </a:t>
            </a:r>
          </a:p>
          <a:p>
            <a:pPr lvl="1"/>
            <a:r>
              <a:rPr lang="en-US" sz="1800" dirty="0"/>
              <a:t>the backbone of Southern Chinese diets</a:t>
            </a:r>
          </a:p>
          <a:p>
            <a:pPr lvl="1"/>
            <a:r>
              <a:rPr lang="en-US" sz="1800" dirty="0"/>
              <a:t>Rice is inexpensive and filling</a:t>
            </a:r>
          </a:p>
          <a:p>
            <a:pPr lvl="1"/>
            <a:r>
              <a:rPr lang="en-US" sz="1800" dirty="0"/>
              <a:t>Short grain rice is used to make flour and translucent rice noodles.</a:t>
            </a:r>
          </a:p>
          <a:p>
            <a:pPr lvl="1"/>
            <a:r>
              <a:rPr lang="en-US" sz="1800" dirty="0"/>
              <a:t>Rice flour used to make pastries and dumplings</a:t>
            </a:r>
          </a:p>
          <a:p>
            <a:pPr lvl="1"/>
            <a:r>
              <a:rPr lang="en-US" sz="1800" dirty="0"/>
              <a:t>Long grain rice used as a side dish and the main dish (fried rice)</a:t>
            </a:r>
          </a:p>
          <a:p>
            <a:pPr lvl="1"/>
            <a:r>
              <a:rPr lang="en-US" sz="1800" dirty="0"/>
              <a:t>When ready to serve rice should be fluffy with firm, distinct grains.</a:t>
            </a:r>
          </a:p>
          <a:p>
            <a:r>
              <a:rPr lang="en-US" sz="2000" b="1" dirty="0" smtClean="0"/>
              <a:t>Noodles:</a:t>
            </a:r>
          </a:p>
          <a:p>
            <a:pPr lvl="1"/>
            <a:r>
              <a:rPr lang="en-US" sz="1800" dirty="0" smtClean="0"/>
              <a:t>In some parts, noodles or flat pancakes made from wheat flour are used in place of rice</a:t>
            </a:r>
          </a:p>
          <a:p>
            <a:pPr lvl="2"/>
            <a:r>
              <a:rPr lang="en-US" sz="1600" dirty="0" smtClean="0"/>
              <a:t>Lo Mein Noodle- made from flour and egg and resembles spaghetti</a:t>
            </a:r>
          </a:p>
        </p:txBody>
      </p:sp>
    </p:spTree>
    <p:extLst>
      <p:ext uri="{BB962C8B-B14F-4D97-AF65-F5344CB8AC3E}">
        <p14:creationId xmlns:p14="http://schemas.microsoft.com/office/powerpoint/2010/main" val="4076281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Grain Products</a:t>
            </a:r>
            <a:endParaRPr lang="en-US" dirty="0"/>
          </a:p>
        </p:txBody>
      </p:sp>
      <p:sp>
        <p:nvSpPr>
          <p:cNvPr id="3" name="Content Placeholder 2"/>
          <p:cNvSpPr>
            <a:spLocks noGrp="1"/>
          </p:cNvSpPr>
          <p:nvPr>
            <p:ph idx="1"/>
          </p:nvPr>
        </p:nvSpPr>
        <p:spPr>
          <a:xfrm>
            <a:off x="1009442" y="1807361"/>
            <a:ext cx="7524957" cy="4517239"/>
          </a:xfrm>
        </p:spPr>
        <p:txBody>
          <a:bodyPr>
            <a:normAutofit/>
          </a:bodyPr>
          <a:lstStyle/>
          <a:p>
            <a:r>
              <a:rPr lang="en-US" sz="2400" dirty="0" smtClean="0"/>
              <a:t>Wheat Flour:</a:t>
            </a:r>
          </a:p>
          <a:p>
            <a:pPr lvl="1"/>
            <a:r>
              <a:rPr lang="en-US" sz="2000" dirty="0" smtClean="0"/>
              <a:t>Used to make the skins or wrappers for wontons (dumplings) and egg rolls.</a:t>
            </a:r>
          </a:p>
          <a:p>
            <a:pPr lvl="1"/>
            <a:r>
              <a:rPr lang="en-US" sz="2000" dirty="0" smtClean="0"/>
              <a:t>Dough for both contain wheat flour and eggs. </a:t>
            </a:r>
          </a:p>
          <a:p>
            <a:pPr lvl="1"/>
            <a:r>
              <a:rPr lang="en-US" sz="2000" dirty="0" smtClean="0"/>
              <a:t>Egg rolls and wontons usually filled with a mixture of minced vegetables and meat, poultry, or shellfish.</a:t>
            </a:r>
          </a:p>
          <a:p>
            <a:pPr lvl="1"/>
            <a:r>
              <a:rPr lang="en-US" sz="2000" dirty="0" smtClean="0"/>
              <a:t>Wontons are prepared by steaming, deep frying, or boiling in soups. </a:t>
            </a:r>
          </a:p>
          <a:p>
            <a:pPr lvl="1"/>
            <a:r>
              <a:rPr lang="en-US" sz="2000" dirty="0" smtClean="0"/>
              <a:t>Egg rolls are usually deep fried. </a:t>
            </a:r>
          </a:p>
        </p:txBody>
      </p:sp>
      <p:sp>
        <p:nvSpPr>
          <p:cNvPr id="4" name="AutoShape 2" descr="data:image/jpeg;base64,/9j/4AAQSkZJRgABAQAAAQABAAD/2wCEAAkGBhQSEBUTEhQUFBMWFxgYFRcYGRwaFRcVFBUWFBgYGB0XGycfHRkkHBQUHzAgJScpLCwsFh4xNTAqNSYrLCkBCQoKDgwOGg8PGi8iHyQsLCksLCwvLCwqLCwpLCksLC0sLCwsKSwsLCwpLCwsLCwsLCwsNCwsLCwpLCwsLCwsLP/AABEIAIQAqAMBIgACEQEDEQH/xAAbAAACAwEBAQAAAAAAAAAAAAAEBQADBgECB//EAEEQAAECAwUEBwUGBAYDAAAAAAECEQADIQQFEjFBUWFxgQYTIjKRobFCUmLB0RQjgpLh8ENTY3IHFTOi0vEXssL/xAAaAQADAQEBAQAAAAAAAAAAAAABAgMEAAUG/8QAJhEAAgIBBAEEAgMAAAAAAAAAAAECEQMSITFBUQQTImGR8BRCgf/aAAwDAQACEQMRAD8A+d4RHRLjxKsKtWTxzguXIQnN1HfQeAjxW0uz6+O/KKkSiSwDwXKu5WaiEjfn4COfbmDCg3Uir7QTCNyZRaUMAJac3UfAeUdVeRySwG4NC9Ii5CInXkqpPot+0KMekjbHJcuLkJhWwpeSCPWKDLNc05fclTFA6hJbxMMJ3Qy0pSD1YL+yFDEOIeAB5YR5ZnZsyOyUluMPZfQi0rPcSnisfJ4OR0EnarlD8RPoIL4JLPj1W2ZkCOlEbCX0DbvzuSU/8jHo9EbOg9ubMPIJ82MJY38vF5MRMkA7jHbJbFSjtGoOR/e2NFffRNSBjkKM1JzT/EDa0zEZZQffxh4qxHmg94mgF7ysJUTUaNXgIEkSV2pblJTKT8JUn8WGsLLPZCs6tuGJvCNnc91pCXR2le9ImMscZas4NKJlz+oclpJJsLBkEtqEKExPNC+0IHmXclVChJPwHAv8i6GHC3JYmXMPuzQZU7kaV5x5nrakzGjYJyesl8lisGzCZmf0elk0VhOxQKFfSORpTIcUBKdssiaj8qu0IkHUwHyj7S8QzoFxRZLjU4m5ZGEJU8XIEUIhvdN2laxjSoI1oQ+4E6/KJS2VllJdnLusKpq8KW3k0AA27I0tn6EGhVOSBnRBL8HIhp9hlpT2EJSQM0hqO9du3nHmRblYhXJ6bqZxilklewjzN8bBF29FJCTXEtQNMRpT4RQw9kJRKr1KEnaEJHNxCmXOxMQWJ0OT7vpDCzWlQdC8jQvllE1Jt7kMknLduxqJwUkKDkagGo3jSKBOD6kDyoD84DsijLNA4rrvyMcnLAU6QGf1Gvh5RdPyZdNcDRU5kuHp3g9PKKZlodOLMOHAqR9YXmYCWFFGudDqXaB+vIUXcfrnBs7SG2ieCaO+n6wLajjYK7w25xXMnA5boAmWzCdaZxOSa3KxD7Da0y5mYAYBxUV9Yayuj9ntUtcuZLlgmqJiAAtJ20zrtjLotCWxEAkZg7PrDO4r7SJiSAUjIh8gaRbFkSkrFyQbVoRzOi82yTShcsraqVSlMop94A58Gg5NqQssooUrZNT1U0cFppG5tHVz04FhJ9wn2VcRUA7oytqmywoy5wVLUKNNT1iKapV3wN8VyxUXa4JQyOXPJWpbBipSU+7PT1krktLtxjiXQHCVoT70lQmyjxQXj2m7G7UlS0DUy1dbL5pLKA8YoRjBcISv4pCsCxxR9RENhziZSFl0hCjtlHqpvNJoeUSIbZLmFlYFnZMHVTR+JND4RIBx8YEbf/D26pEyZ9/LE0l8CVEhNNGBjEpEaLonbcK2BYpLiPTY07Udj6vOuiWQBJwyVe6EhIPAgRnLwsa0TEhYU7kuS9AI1+ITZaZoZliu5Y7w8wecJr9sqyEqcnATTYDn4ERDMri0SxP5Ji1awRnHLMQxJBc0D+EB2igBGvyghNpApiZQBZ8n0jCi8iTUEV1BG8Ntg6y3q47TFhzpSFU221JxMdHyPjC42hQOMbMtr5vHOJy+zWzrxpSvHY0BTrzCjhy/SE0i9QulQdnq0DWkqCvBt428Y5B0mim2/tEvWhHKOptGMlQIJNWJow2+EIbNaFO6tlfRuMMLJd61gBCSTlkwbKtIYDSDps7tAszgbgWdzCm0WkqXQ9kOeJEMLbdVpKUjqyQBmFAu+gYx5snRucAQUpRsxKFdwZ4VhVIGk2vEliBx0PjEkTynLX1fWH9j6HkkCYsaUSKnaCVNDFHRizIqy1EHJSn4UGxoTSxvcitj2oFOcGKQq0ywkKSJiRQLGJExOwjaNoiuShCifdriJr4PBFmu1IYyZrKBpi256VjXDJqdPgyTSir7M9Nu3D2zLXL/AKlnViRzSaiIictWRlWkfknD0U/jD6/AJaRPMspOU1UpWFSSfap2Sk78oSq6qfUGXNO/7qc+4jsk8YScNLoaMtSsqnWqUo4ZroV7s9OLwWGUPOJHmfImJ7ONx/LtCf8A1WKHyjsIOfGP8vU7LdB2KEEWWUqStK2oDmNmsaebJSaJU39OYPQ6QqtMnCWbDuNUngY2LM5CtH0vofeWJCpT0UnEg/EkEjypFVq6SYDUUgD/AA3mYsaSGUhiOBNCOceOktgKVqYHCag6Maty+UNK2rJxpSoon2tC3w0cuBvhbOtJSWI4wG7GlCIgWpRZipRy2xilHtGpNBMplnAVMDqRDSy3EVH/AFRkWKUkpbR313Ry7rtQghUxlLfIsUJJ27SI1FnmrIGFDhqsw4tVom7fDDaRm53RxIwmZNwHXCivmRGhuzo7ZqLxGfRu0QwO9Iq8MOoRMDKYuMiGVTd84T/5AZSscmYUGubFO0AkeEFakK5J/Q6s93SUUlyUA6lgTxrF862jXm+eyEI6QFCii0BtMQNNxpVjDM2pJCSCSMsQ1D0JOsHUyenyXKtqcmZsiNo21ePYvAnIO2dPOFkm2MrCo5mh27IrtFtU4AbGkkUGj57+EFORzSGFovLsnMHRwWbaDrC62zintleKjgg5nIcDAk+2GYcKcIJoxLAHbuhJa56yvq3y79aPs4ZRzTY0aW5pkXv2QxqC372x5N+FJd2bP9RGYlzlJUQpwRmDszJeLrXOUAmgIAUQdqTUA74VxY1o293dJQsYT4HIjUNC633MFKxJlhSSeypBCJo2gpNFRibNeZHF34c42fR62InpVKmk4FN2tULBoob9IMdTaixZQSWqIOmZOl9mXMCx/KnDCrgyuyeRjkHWmRMQoy8cufh/hzgytxBJyarg1jsPuhLX7+ox81SlCoRPTtHfHLveEKLXISQcCjvQr6/WHtokS37aV2dZq6e4eWXg0A3hYls5AmpHto7w46iGixmLbgvZVmnhQJS4KVA5Mr9WPKN7d14lcohRqkvX3VZ+deZj5tMXX3hv7w/WNV0bvAFjp3VDc1fKNMJtcEpx7DLyQ/sIO9hC+ZawhJCQnEfEkaUhteV2Zj97svGMotJxEHQmkZckadlsbtDcXj9yXAxBT8C+frDK675CgNmm79YyNpBZx+2gi6LazjUV5RNrYpsbsWwmrsrT9dPnFxtBJY60bTzjN2e0jMEO2jUI3QzVbaAgE0ptxD5D5wEK0E2yxBQ7Xa04jYHprGbTeEyxTSB2pTh0nUGGU2+CUjQlTA7BrTmDyiu85QnSzjAUahKhQ4s3rwyh1uLwHy72RNQFAghyw1D6F9m2KrfZsKmScQw4jm4B0faM3jDWS1KlqcAfI8R840Mq9QoY8RQWZQ0YaCDTRzj4CbVbBiUshpilBjV6Bvl5wgVNKZjkn5uc+ME2i3la3JdzTcAABA94pqNr+UMl5B9HbXPKlAkuQA9GajAOM4vnWgFAAd2Azcavw0gKzILw1kXeVrZIJJOQH7pAYQOz2V83fbG0uixYJQ2msdujosU9qb+X6w7VIh4wd2wTyKqR1UkWiS3VpXNligPeWjUAirjSJHiQTLWFChBiRd44T3laf0Z1OUdkYZBnJHYKZ8vUCvig1HJ+MDdZLVVBVJWNjlD8M0xZMkhJris6tH7Us8CK+BMS1TFM85AmJ0mJqfzJqPxRjNAmvWznNYH96ag8W+cduOYUrZ3Sr1TUeUETkUeWrENhoeRHZPOFQSAp0HCrNjT9IqmBo31pvAmQFDNPZVwZ0ny8oxtqtwXMJyJz4iH9mmYkNotLHcTl4H1jG3lKKVnSv79Iq460JF6WMwsK5wMJWFbwAi1kaRdMvMkd2vGI+1LotrQ9saqjJw/PYIYLtah3S2En/cBu/bwmRkC4YjNxsiLvJADFTs+TnfwPGEWNhlIIm2ghVcyK7OEe1XmosA7VfnTXdCedexJ7KKfFn5Ujym2TSGDckvFliZJzCbRJAJq3pk+sUFT0xDxiG7Z80uoLPGg84Ms/RdXtEDhWGcaF1gkuYke0SYMkutQCUlZ/eyDpNzoRmH4mnlB8u0lIZFP7RDRx30/wBzGVy9HhnOZOxCf/AKOcaaydXLogBPARjPtUzXF6RfZ7wKVhWF20JcRdQriP5Jvfln0GxpCyABTbpDiVd8sZhzvj5unpHNBxNXR3LcAaR6ndJbUv+IQPhAEH3Ix5RN43Lg+lTLIjUD5RI+WJM2YWK1KJ2q+pjsI/VR8Hew/InlompB6tSZ8v3fabehXqIolzZZPYUqzr1FSjmDVMMAbPNL1kTNqO6+9Jy5NEtlimM8xCbTLGS098DiO1HnG6xLbrORVaAP6krL8ScvFoTWkj2mUNFDPmPpD/AKgfwJh/sXQjcDkeBaFNvlVZScC/B/keUUi/IGMOjs4MUBWLVO0bRWsOJvQVdrT1kuZLSXYhTggjgDGMsVpMqYlbMUnTYcxH0e57wwnsnszACD8Wh55RqxOKdS4I5L5RmT/hjagWeS23H+ke/wDxzNHemyR4mH15XtNBLODqN8IrRbpqs1Nzi7lj6TJ/LtlqOhMpP+pPH4U/WLf8ksUvN1nefkIWpL5qKoMkSRokc4RzS4QafbLQiyjuSQTwJ9YJRNV7MoJG9kxEqCe8pKfKKJ1+yEUxYjuh1J9tIWrCBLmHNSRwrFibGNSo+QhNP6VN3Jb7yR8oBndIJq+6oJ3NWEnkXUmFQl4NV1aU+ynnX1gefeSE5rA8BGOnz5h76lHeDHlAfYr1jM5b8llA0k295YydX73xyz3opZwy5SifTjoOcd6J9E1WklRKkSUd86k6JTvhhfKxL+7QMKRklPz2njCzm4pN9nKr0o5Z5qkq+9VKbVOIv/tBrF6rTKBBlTlA/EkluBHzEZgypqyyRT0gwdH7ThxDCrcKnlCfCXIbkjTy7X1nfTLm/Eg4F+YrEjGTbbMkqwzUFJ+R1iQPZidrkPrVOY4bVKZWimwr4hQofPjHZNnUk4rPNxfCThX9DBK7XNlDDMSDLPvduUeCsh5GKvsclfcUZKth7Uv6phBwefa0TDhtEpl+8BhX9DAdrutRSerUJyPdPfHAfRoY2rrZaWnoEyXorvJ5LFRAf2dBrJXhPurPoofOGTOMrOlFJYU+FWnB8of3BeYKDKVRSXwvkRsB3RReKSqk0MrQnPkdYWKkKTvHn4xTUCh1aLTMV3lluMCifL2ufGAkSzo6Tvy84Il2NSs0cw3o7w3uM7Qi5N5AUZuOXlDm7+j9qnDGtSZUo6kEKI+FIqeZEXdHLoRKT107tlnloVkkP31P5AwVeF+zJ5aXRPvnX+0Rqhi+KnPsi5W9MF/oDa7rscmqzOnK3rwDwT9YXm9bIaCzII3zF/8AKDF3KlffUpW1yQPKPI6OSP5Y84LS6QUvLB0y7IvKXNlf2TMQ/LMB9RHVdGUrrJmJm/CexM5AljyMWK6MyfZxJPwqMUi7p0s9lQmJ2GivoTxhHBMO64YOLGlJwkqQoZhVW+Yi37K1SkKG0fpDGXaxPTgmd4UClB1oOgVqU/sZQnm2aZLWUuAQah2ptB1G+Ms8WljKdn0qyzk2eyS5aBXDl8Sg5J4RlZFl+9UJhHaNVHxo8e71vVaUy1I7pQxLOMQLMeULkXwtRDJSTpQZ+kT9TJuenpcC4o0r7Zp7sMqWvChaSNPe9GjluvxCFsgPWoFIQKtc2WMR7IJOQFC+X/UN7BbJU4qISy2GoOItpE4v+vA7j2VWy7UWxRUQUDCGJGsSDkSJhfGUJ3Et6x2KIUQWK3rDsdWbQ1OY1gq1WJBkKnJGBQ0TRB4guPBokSJovIDsNvWkApLUy08IOtN3IXJVNwhCx7lAeIy5xyJDxEYhEwlLGoOhqIXzuwezlSmY84kSEixqCHi2XLqOI8yBEiQewrgb3n2rStB7oyGjJyEe0mJEj1X0Z4rY9gx6iRIATysNHZM0luH1iRI4AvvdOFpiaKxJHEKLMdsEXhZUrlImF8QdLjUJNH2x2JE8nAO0W3J20LlqqnC/Max1MgS2avHhupEiRnzcphgAXifbYAu248YBlzSCSKa02xIkYpl0WdcpRckmJEiQiSoJ/9k="/>
          <p:cNvSpPr>
            <a:spLocks noChangeAspect="1" noChangeArrowheads="1"/>
          </p:cNvSpPr>
          <p:nvPr/>
        </p:nvSpPr>
        <p:spPr bwMode="auto">
          <a:xfrm>
            <a:off x="63500" y="-614363"/>
            <a:ext cx="1600200" cy="12573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5333999"/>
            <a:ext cx="1905000" cy="1368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424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Vegetables</a:t>
            </a:r>
            <a:endParaRPr lang="en-US" dirty="0"/>
          </a:p>
        </p:txBody>
      </p:sp>
      <p:sp>
        <p:nvSpPr>
          <p:cNvPr id="3" name="Content Placeholder 2"/>
          <p:cNvSpPr>
            <a:spLocks noGrp="1"/>
          </p:cNvSpPr>
          <p:nvPr>
            <p:ph idx="1"/>
          </p:nvPr>
        </p:nvSpPr>
        <p:spPr>
          <a:xfrm>
            <a:off x="457200" y="1447801"/>
            <a:ext cx="8153399" cy="5181600"/>
          </a:xfrm>
        </p:spPr>
        <p:txBody>
          <a:bodyPr>
            <a:normAutofit/>
          </a:bodyPr>
          <a:lstStyle/>
          <a:p>
            <a:r>
              <a:rPr lang="en-US" dirty="0" smtClean="0"/>
              <a:t>Used to a greater extent than meat</a:t>
            </a:r>
          </a:p>
          <a:p>
            <a:r>
              <a:rPr lang="en-US" dirty="0" smtClean="0"/>
              <a:t>Grow a variety of vegetables</a:t>
            </a:r>
          </a:p>
          <a:p>
            <a:pPr lvl="1"/>
            <a:r>
              <a:rPr lang="en-US" dirty="0"/>
              <a:t>Chinese cabbage</a:t>
            </a:r>
          </a:p>
          <a:p>
            <a:pPr lvl="1"/>
            <a:r>
              <a:rPr lang="en-US" dirty="0"/>
              <a:t>Broccoli</a:t>
            </a:r>
          </a:p>
          <a:p>
            <a:pPr lvl="1"/>
            <a:r>
              <a:rPr lang="en-US" dirty="0"/>
              <a:t>Spinach</a:t>
            </a:r>
          </a:p>
          <a:p>
            <a:pPr lvl="1"/>
            <a:r>
              <a:rPr lang="en-US" dirty="0"/>
              <a:t>Pea Pods</a:t>
            </a:r>
          </a:p>
          <a:p>
            <a:pPr lvl="1"/>
            <a:r>
              <a:rPr lang="en-US" dirty="0"/>
              <a:t>Radishes</a:t>
            </a:r>
          </a:p>
          <a:p>
            <a:pPr lvl="1"/>
            <a:r>
              <a:rPr lang="en-US" dirty="0"/>
              <a:t>Mushrooms</a:t>
            </a:r>
          </a:p>
          <a:p>
            <a:pPr lvl="1"/>
            <a:r>
              <a:rPr lang="en-US" dirty="0"/>
              <a:t>Cauliflower</a:t>
            </a:r>
          </a:p>
          <a:p>
            <a:r>
              <a:rPr lang="en-US" dirty="0" smtClean="0"/>
              <a:t>Can be eaten alone, in salads, and in soups. </a:t>
            </a:r>
          </a:p>
          <a:p>
            <a:r>
              <a:rPr lang="en-US" dirty="0" smtClean="0"/>
              <a:t>Also used to stretch small amounts of meat, fish, and poultry.</a:t>
            </a:r>
          </a:p>
          <a:p>
            <a:r>
              <a:rPr lang="en-US" dirty="0" smtClean="0"/>
              <a:t>Make cooking economical and nutritional.</a:t>
            </a:r>
          </a:p>
        </p:txBody>
      </p:sp>
      <p:pic>
        <p:nvPicPr>
          <p:cNvPr id="6146" name="Picture 2" descr="http://0.tqn.com/d/chinesefood/1/0/Q/F/1/Chinese_Cabbage_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133600"/>
            <a:ext cx="3810000" cy="25812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858000" y="4714876"/>
            <a:ext cx="1519968" cy="276999"/>
          </a:xfrm>
          <a:prstGeom prst="rect">
            <a:avLst/>
          </a:prstGeom>
        </p:spPr>
        <p:txBody>
          <a:bodyPr wrap="none">
            <a:spAutoFit/>
          </a:bodyPr>
          <a:lstStyle/>
          <a:p>
            <a:r>
              <a:rPr lang="en-US" sz="1200" dirty="0" smtClean="0"/>
              <a:t>Chinese Cabbage</a:t>
            </a:r>
            <a:endParaRPr lang="en-US" sz="1200" dirty="0"/>
          </a:p>
        </p:txBody>
      </p:sp>
    </p:spTree>
    <p:extLst>
      <p:ext uri="{BB962C8B-B14F-4D97-AF65-F5344CB8AC3E}">
        <p14:creationId xmlns:p14="http://schemas.microsoft.com/office/powerpoint/2010/main" val="3944235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Dishes</a:t>
            </a:r>
            <a:endParaRPr lang="en-US" dirty="0"/>
          </a:p>
        </p:txBody>
      </p:sp>
      <p:sp>
        <p:nvSpPr>
          <p:cNvPr id="3" name="Content Placeholder 2"/>
          <p:cNvSpPr>
            <a:spLocks noGrp="1"/>
          </p:cNvSpPr>
          <p:nvPr>
            <p:ph idx="1"/>
          </p:nvPr>
        </p:nvSpPr>
        <p:spPr/>
        <p:txBody>
          <a:bodyPr>
            <a:normAutofit fontScale="92500"/>
          </a:bodyPr>
          <a:lstStyle/>
          <a:p>
            <a:pPr marL="342900" lvl="1" indent="-342900"/>
            <a:r>
              <a:rPr lang="en-US" sz="2400" dirty="0" smtClean="0"/>
              <a:t>Eat little beef</a:t>
            </a:r>
          </a:p>
          <a:p>
            <a:pPr lvl="1"/>
            <a:r>
              <a:rPr lang="en-US" sz="2400" dirty="0"/>
              <a:t>Beef is scarce and not very good. </a:t>
            </a:r>
          </a:p>
          <a:p>
            <a:pPr lvl="1"/>
            <a:r>
              <a:rPr lang="en-US" sz="2400" dirty="0"/>
              <a:t>Some religions forbid eating beef and pork</a:t>
            </a:r>
          </a:p>
          <a:p>
            <a:pPr marL="342900" lvl="1" indent="-342900"/>
            <a:r>
              <a:rPr lang="en-US" sz="2400" dirty="0" smtClean="0"/>
              <a:t>Sweet </a:t>
            </a:r>
            <a:r>
              <a:rPr lang="en-US" sz="2400" dirty="0"/>
              <a:t>and sour pork is popular among those that can eat it</a:t>
            </a:r>
            <a:r>
              <a:rPr lang="en-US" sz="2400" dirty="0" smtClean="0"/>
              <a:t>.</a:t>
            </a:r>
          </a:p>
          <a:p>
            <a:pPr marL="342900" lvl="1" indent="-342900"/>
            <a:r>
              <a:rPr lang="en-US" sz="2400" dirty="0" smtClean="0"/>
              <a:t>Fish is more important to the diet than meat</a:t>
            </a:r>
          </a:p>
          <a:p>
            <a:pPr marL="342900" lvl="1" indent="-342900"/>
            <a:r>
              <a:rPr lang="en-US" sz="2400" dirty="0" smtClean="0"/>
              <a:t>Consider eggs a sign of good luck</a:t>
            </a:r>
          </a:p>
          <a:p>
            <a:pPr marL="742950" lvl="2" indent="-342900"/>
            <a:r>
              <a:rPr lang="en-US" sz="2000" dirty="0" smtClean="0"/>
              <a:t>Eat chicken and duck eggs</a:t>
            </a:r>
          </a:p>
          <a:p>
            <a:pPr marL="400050" lvl="2" indent="0">
              <a:buNone/>
            </a:pPr>
            <a:endParaRPr lang="en-US" dirty="0"/>
          </a:p>
          <a:p>
            <a:endParaRPr lang="en-US" dirty="0" smtClean="0"/>
          </a:p>
          <a:p>
            <a:pPr lvl="1"/>
            <a:endParaRPr lang="en-US" dirty="0"/>
          </a:p>
        </p:txBody>
      </p:sp>
    </p:spTree>
    <p:extLst>
      <p:ext uri="{BB962C8B-B14F-4D97-AF65-F5344CB8AC3E}">
        <p14:creationId xmlns:p14="http://schemas.microsoft.com/office/powerpoint/2010/main" val="1098011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125113" cy="924475"/>
          </a:xfrm>
        </p:spPr>
        <p:txBody>
          <a:bodyPr/>
          <a:lstStyle/>
          <a:p>
            <a:r>
              <a:rPr lang="en-US" dirty="0" smtClean="0"/>
              <a:t>Tea</a:t>
            </a:r>
            <a:endParaRPr lang="en-US" dirty="0"/>
          </a:p>
        </p:txBody>
      </p:sp>
      <p:sp>
        <p:nvSpPr>
          <p:cNvPr id="3" name="Content Placeholder 2"/>
          <p:cNvSpPr>
            <a:spLocks noGrp="1"/>
          </p:cNvSpPr>
          <p:nvPr>
            <p:ph idx="1"/>
          </p:nvPr>
        </p:nvSpPr>
        <p:spPr>
          <a:xfrm>
            <a:off x="685800" y="1371601"/>
            <a:ext cx="7448755" cy="4487198"/>
          </a:xfrm>
        </p:spPr>
        <p:txBody>
          <a:bodyPr>
            <a:normAutofit/>
          </a:bodyPr>
          <a:lstStyle/>
          <a:p>
            <a:r>
              <a:rPr lang="en-US" dirty="0" smtClean="0"/>
              <a:t>Tea is a national drink</a:t>
            </a:r>
          </a:p>
          <a:p>
            <a:r>
              <a:rPr lang="en-US" dirty="0" smtClean="0"/>
              <a:t>Serve black teas</a:t>
            </a:r>
          </a:p>
          <a:p>
            <a:r>
              <a:rPr lang="en-US" dirty="0" smtClean="0"/>
              <a:t>Oolong teas</a:t>
            </a:r>
          </a:p>
          <a:p>
            <a:r>
              <a:rPr lang="en-US" dirty="0" smtClean="0"/>
              <a:t>Green teas</a:t>
            </a:r>
          </a:p>
          <a:p>
            <a:r>
              <a:rPr lang="en-US" dirty="0"/>
              <a:t>**Black tea is called red tea because black is an unlucky color.</a:t>
            </a:r>
          </a:p>
          <a:p>
            <a:r>
              <a:rPr lang="en-US" dirty="0"/>
              <a:t>Some teas are scented with fragrant blossoms</a:t>
            </a:r>
          </a:p>
          <a:p>
            <a:r>
              <a:rPr lang="en-US" dirty="0"/>
              <a:t>Never add cream, lemon, or sugar to tea</a:t>
            </a:r>
          </a:p>
          <a:p>
            <a:r>
              <a:rPr lang="en-US" dirty="0"/>
              <a:t>Usually served at the end of the meal</a:t>
            </a:r>
          </a:p>
          <a:p>
            <a:r>
              <a:rPr lang="en-US" dirty="0"/>
              <a:t>Also served to arriving and departing guests as a sign of hospitality. </a:t>
            </a:r>
          </a:p>
          <a:p>
            <a:endParaRPr lang="en-US" dirty="0"/>
          </a:p>
        </p:txBody>
      </p:sp>
    </p:spTree>
    <p:extLst>
      <p:ext uri="{BB962C8B-B14F-4D97-AF65-F5344CB8AC3E}">
        <p14:creationId xmlns:p14="http://schemas.microsoft.com/office/powerpoint/2010/main" val="2547775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Meals</a:t>
            </a:r>
            <a:endParaRPr lang="en-US" dirty="0"/>
          </a:p>
        </p:txBody>
      </p:sp>
      <p:sp>
        <p:nvSpPr>
          <p:cNvPr id="3" name="Content Placeholder 2"/>
          <p:cNvSpPr>
            <a:spLocks noGrp="1"/>
          </p:cNvSpPr>
          <p:nvPr>
            <p:ph idx="1"/>
          </p:nvPr>
        </p:nvSpPr>
        <p:spPr>
          <a:xfrm>
            <a:off x="457200" y="1447801"/>
            <a:ext cx="8381999" cy="5181600"/>
          </a:xfrm>
        </p:spPr>
        <p:txBody>
          <a:bodyPr>
            <a:normAutofit/>
          </a:bodyPr>
          <a:lstStyle/>
          <a:p>
            <a:r>
              <a:rPr lang="en-US" sz="2400" dirty="0" smtClean="0"/>
              <a:t>Eat 3 meals a day</a:t>
            </a:r>
          </a:p>
          <a:p>
            <a:r>
              <a:rPr lang="en-US" sz="2400" dirty="0" smtClean="0"/>
              <a:t>Breakfast- may be just a bowl of congee (a thick porridge made from rice or barley), rice, or boiled noodles.</a:t>
            </a:r>
          </a:p>
          <a:p>
            <a:r>
              <a:rPr lang="en-US" sz="2400" dirty="0" smtClean="0"/>
              <a:t>Lunch and dinner are similar</a:t>
            </a:r>
          </a:p>
          <a:p>
            <a:pPr lvl="1"/>
            <a:r>
              <a:rPr lang="en-US" sz="2000" dirty="0"/>
              <a:t>For both, all dishes are served at once</a:t>
            </a:r>
          </a:p>
          <a:p>
            <a:pPr lvl="1"/>
            <a:r>
              <a:rPr lang="en-US" sz="2000" dirty="0"/>
              <a:t>Soup placed in center </a:t>
            </a:r>
            <a:r>
              <a:rPr lang="en-US" sz="2000" dirty="0" smtClean="0"/>
              <a:t>of </a:t>
            </a:r>
            <a:r>
              <a:rPr lang="en-US" sz="2000" dirty="0"/>
              <a:t>table</a:t>
            </a:r>
          </a:p>
          <a:p>
            <a:pPr lvl="1"/>
            <a:r>
              <a:rPr lang="en-US" sz="2000" dirty="0"/>
              <a:t>Four other dishes of pork, chicken, or fish with or without vegetables and one vegetable dish surround soup.</a:t>
            </a:r>
          </a:p>
          <a:p>
            <a:pPr lvl="1"/>
            <a:r>
              <a:rPr lang="en-US" sz="2000" dirty="0"/>
              <a:t>Rice always accompanies the main dish. </a:t>
            </a:r>
          </a:p>
          <a:p>
            <a:r>
              <a:rPr lang="en-US" sz="2400" dirty="0" smtClean="0"/>
              <a:t>Use chopsticks as eating utensils for all dishes except soup and finger foods. </a:t>
            </a:r>
          </a:p>
        </p:txBody>
      </p:sp>
    </p:spTree>
    <p:extLst>
      <p:ext uri="{BB962C8B-B14F-4D97-AF65-F5344CB8AC3E}">
        <p14:creationId xmlns:p14="http://schemas.microsoft.com/office/powerpoint/2010/main" val="2904490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9594"/>
            <a:ext cx="7125113" cy="924475"/>
          </a:xfrm>
        </p:spPr>
        <p:txBody>
          <a:bodyPr/>
          <a:lstStyle/>
          <a:p>
            <a:pPr algn="ctr"/>
            <a:r>
              <a:rPr lang="en-US" dirty="0" smtClean="0"/>
              <a:t>China</a:t>
            </a:r>
            <a:endParaRPr lang="en-US" dirty="0"/>
          </a:p>
        </p:txBody>
      </p:sp>
      <p:sp>
        <p:nvSpPr>
          <p:cNvPr id="3" name="Content Placeholder 2"/>
          <p:cNvSpPr>
            <a:spLocks noGrp="1"/>
          </p:cNvSpPr>
          <p:nvPr>
            <p:ph idx="1"/>
          </p:nvPr>
        </p:nvSpPr>
        <p:spPr>
          <a:xfrm>
            <a:off x="228600" y="762000"/>
            <a:ext cx="8610600" cy="5943599"/>
          </a:xfrm>
        </p:spPr>
        <p:txBody>
          <a:bodyPr>
            <a:normAutofit/>
          </a:bodyPr>
          <a:lstStyle/>
          <a:p>
            <a:r>
              <a:rPr lang="en-US" sz="2000" dirty="0" smtClean="0"/>
              <a:t>Chinese Cuisine</a:t>
            </a:r>
          </a:p>
          <a:p>
            <a:pPr lvl="1"/>
            <a:r>
              <a:rPr lang="en-US" sz="1800" smtClean="0"/>
              <a:t>Enjoy a nutritious </a:t>
            </a:r>
            <a:r>
              <a:rPr lang="en-US" sz="1800" dirty="0" smtClean="0"/>
              <a:t>cuisine</a:t>
            </a:r>
          </a:p>
          <a:p>
            <a:pPr lvl="1"/>
            <a:r>
              <a:rPr lang="en-US" sz="1800" dirty="0" smtClean="0"/>
              <a:t>Meals include large amounts of rice and vegetables but only small amounts of meat. </a:t>
            </a:r>
          </a:p>
          <a:p>
            <a:pPr lvl="1"/>
            <a:r>
              <a:rPr lang="en-US" sz="1800" dirty="0" smtClean="0"/>
              <a:t>Stir-fry, steam, or simmer many dishes</a:t>
            </a:r>
          </a:p>
          <a:p>
            <a:pPr lvl="1"/>
            <a:r>
              <a:rPr lang="en-US" sz="1800" dirty="0" smtClean="0"/>
              <a:t>*** The combination of healthful ingredients and light cooking methods makes Chinese fairly low in fat.</a:t>
            </a:r>
          </a:p>
          <a:p>
            <a:pPr lvl="2"/>
            <a:r>
              <a:rPr lang="en-US" sz="1600" dirty="0"/>
              <a:t>Food is high in vitamins, minerals, and fiber</a:t>
            </a:r>
          </a:p>
          <a:p>
            <a:pPr lvl="1"/>
            <a:r>
              <a:rPr lang="en-US" sz="1800" dirty="0" smtClean="0"/>
              <a:t>** One nutritional drawback- diet has a high sodium level due to much use of soy sauce. </a:t>
            </a:r>
          </a:p>
          <a:p>
            <a:pPr lvl="1"/>
            <a:r>
              <a:rPr lang="en-US" sz="1800" dirty="0" smtClean="0"/>
              <a:t>Cuisine delights the senses.</a:t>
            </a:r>
          </a:p>
          <a:p>
            <a:pPr lvl="1"/>
            <a:r>
              <a:rPr lang="en-US" sz="1800" dirty="0" smtClean="0"/>
              <a:t>Old proverb describes a well prepared dish as one that: “Smells appetizing as it is brought to the table.  The dish must stimulate the appetite by its harmonious color combinations.  The food must taste delicious and sound pleasing as it is being chewed.”</a:t>
            </a:r>
          </a:p>
          <a:p>
            <a:pPr lvl="2"/>
            <a:r>
              <a:rPr lang="en-US" dirty="0" smtClean="0"/>
              <a:t>Today the best Chinese dishes still live up to these high standards</a:t>
            </a:r>
          </a:p>
          <a:p>
            <a:pPr marL="914400" lvl="2" indent="0">
              <a:buNone/>
            </a:pPr>
            <a:endParaRPr lang="en-US" dirty="0"/>
          </a:p>
        </p:txBody>
      </p:sp>
    </p:spTree>
    <p:extLst>
      <p:ext uri="{BB962C8B-B14F-4D97-AF65-F5344CB8AC3E}">
        <p14:creationId xmlns:p14="http://schemas.microsoft.com/office/powerpoint/2010/main" val="2291424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45720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r>
              <a:rPr lang="en-US" dirty="0" smtClean="0"/>
              <a:t>Chinese Ingredients</a:t>
            </a:r>
            <a:endParaRPr lang="en-US" dirty="0"/>
          </a:p>
        </p:txBody>
      </p:sp>
      <p:sp>
        <p:nvSpPr>
          <p:cNvPr id="3" name="Content Placeholder 2"/>
          <p:cNvSpPr>
            <a:spLocks noGrp="1"/>
          </p:cNvSpPr>
          <p:nvPr>
            <p:ph idx="1"/>
          </p:nvPr>
        </p:nvSpPr>
        <p:spPr>
          <a:xfrm>
            <a:off x="609600" y="1066801"/>
            <a:ext cx="8382000" cy="5714999"/>
          </a:xfrm>
        </p:spPr>
        <p:txBody>
          <a:bodyPr/>
          <a:lstStyle/>
          <a:p>
            <a:r>
              <a:rPr lang="en-US" dirty="0" smtClean="0"/>
              <a:t>Popular Ingredients:</a:t>
            </a:r>
          </a:p>
          <a:p>
            <a:pPr lvl="1"/>
            <a:r>
              <a:rPr lang="en-US" dirty="0" smtClean="0"/>
              <a:t>Bamboo Shoots</a:t>
            </a:r>
          </a:p>
          <a:p>
            <a:pPr lvl="1"/>
            <a:r>
              <a:rPr lang="en-US" dirty="0" smtClean="0"/>
              <a:t>Bean Curd</a:t>
            </a:r>
          </a:p>
          <a:p>
            <a:pPr lvl="1"/>
            <a:r>
              <a:rPr lang="en-US" dirty="0" smtClean="0"/>
              <a:t>Bean Sprouts</a:t>
            </a:r>
          </a:p>
          <a:p>
            <a:pPr lvl="1"/>
            <a:r>
              <a:rPr lang="en-US" dirty="0" smtClean="0"/>
              <a:t>Bean Threads</a:t>
            </a:r>
          </a:p>
          <a:p>
            <a:pPr lvl="1"/>
            <a:r>
              <a:rPr lang="en-US" dirty="0" smtClean="0"/>
              <a:t>Black Mushrooms</a:t>
            </a:r>
          </a:p>
          <a:p>
            <a:pPr lvl="1"/>
            <a:r>
              <a:rPr lang="en-US" dirty="0" smtClean="0"/>
              <a:t>Chinese Cabbage</a:t>
            </a:r>
          </a:p>
          <a:p>
            <a:pPr lvl="1"/>
            <a:r>
              <a:rPr lang="en-US" dirty="0" smtClean="0"/>
              <a:t>Chinese Pea Pods</a:t>
            </a:r>
          </a:p>
          <a:p>
            <a:pPr lvl="1"/>
            <a:r>
              <a:rPr lang="en-US" dirty="0" smtClean="0"/>
              <a:t>Golden Noodles</a:t>
            </a:r>
          </a:p>
          <a:p>
            <a:pPr lvl="1"/>
            <a:r>
              <a:rPr lang="en-US" dirty="0" smtClean="0"/>
              <a:t>Hoisin Sauce</a:t>
            </a:r>
          </a:p>
          <a:p>
            <a:pPr lvl="1"/>
            <a:r>
              <a:rPr lang="en-US" dirty="0" smtClean="0"/>
              <a:t>Oyster Sauce</a:t>
            </a:r>
          </a:p>
          <a:p>
            <a:pPr lvl="1"/>
            <a:r>
              <a:rPr lang="en-US" dirty="0" smtClean="0"/>
              <a:t>Soy Sauce</a:t>
            </a:r>
          </a:p>
          <a:p>
            <a:pPr lvl="1"/>
            <a:r>
              <a:rPr lang="en-US" dirty="0" smtClean="0"/>
              <a:t>Water Chestnuts</a:t>
            </a:r>
          </a:p>
          <a:p>
            <a:pPr lvl="1"/>
            <a:r>
              <a:rPr lang="en-US" dirty="0" smtClean="0"/>
              <a:t>Winter Melon</a:t>
            </a:r>
          </a:p>
          <a:p>
            <a:pPr lvl="1"/>
            <a:r>
              <a:rPr lang="en-US" dirty="0" smtClean="0"/>
              <a:t>Wood Ears</a:t>
            </a:r>
          </a:p>
        </p:txBody>
      </p:sp>
      <p:sp>
        <p:nvSpPr>
          <p:cNvPr id="4" name="AutoShape 2" descr="data:image/jpeg;base64,/9j/4AAQSkZJRgABAQAAAQABAAD/2wCEAAkGBhQSEBUUEhQVFBUVFRcUFxUUGBUUFxgWGBUVFBcTFRQYHCYfFxwkGRcWIC8gIycpLSwsFx4xNTAqNSYrLCkBCQoKDgwOGQ8PGjUeHyUsKSwpKjQwKSwqLCwsNSwpKSksLCwsLCwpKSwpLCkpKSwtLDQpNCwsLCwsLSkpLCksLP/AABEIAIQAqAMBIgACEQEDEQH/xAAbAAABBQEBAAAAAAAAAAAAAAAAAQIDBAUGB//EADcQAAEDAgQDBgIKAgMAAAAAAAEAAhEDIQQSMVEFQWETInGBkaEysQYUI0JSYsHR4fAzchVDY//EABkBAAMBAQEAAAAAAAAAAAAAAAABAgMEBf/EACoRAAICAQMCBAYDAAAAAAAAAAABAhEDEiExQYEEEyJRYXGRscHwFKHR/9oADAMBAAIRAxEAPwD3FCEIAEIQgAQhCABCEx2yTYAHSnJAnIQAhCEwBCQuTXVQNSEm0uQHpEgcgvRYAgoyppphLcYDRNISinsiD4/NADC1CehAiVCQlNZUnxGoTsB6EITAEITKj4EpN0A9Rs5nqkfVAF1VdjAH5OZWM8sYui4xbEL3a54/KRI9rqV+IcGiwncG3kq1MAOc4uIiAeQ03OqV/eGseq5pTaTNtKskpYwxLmmel7bqQ8QGxVE4vKMokwo/r8GcrvQbKVncVSZXlX0Jq2OdOt4kBon++KKpqNGZwaZEyRMeIVR7iRnbYcyCZHkFFisc4gguloAnlN9FDyak2+xejfbub1KlIEuJH5e6PZSMN4HL57LlcLxiq0QNPUiVcp8cLQO7AGscz1K3j4iFGUsMzo0hUGFxQqNzNP8AB2KkdtK7NW1o56HBEICVMQiEqEUAqhfT7wcPA9QpkhQ1Y06K+IxQb1KbRxkkAiCRMfypn0Gk3AMaSoDRIcQBaJHjsuOfnKVp7XwaR0tUWDVA1t/d1n4riBFVrI16aeai4r2tQtbTy5Mwz370Te2ye5veNoJHxewCnxE5OlFlY0uqIO2LquVxkCDO8nuhoQMMTWquiLtY062BBcR8lNRqZn90AwYk7BJxTECnSc4dfMrmlw5t/tGyu1FdSu7FseTIBAJ1+ERzI3Q7ilKDfOYmN/BVeE4ZrqZe+Wy4u1gZToCErMUx1x3GmwcbTHMHmuXzcjS3RtojdexNSxtKZFPz5+CuOrNJ/wAUmJ8R+qqOwbKYNwJvqCT4KB/FAC1rJGxMG5W0ZPHtL7ITip7x/JZ/5djJimBPIR6HkocbiqLKPamkC02MEggnf91BxVgcw1WCC0xUaOR/FGyzqZa4hlT4arSBEEE7O3Ct5GnT7cC8tNWu5JS4vSvlpx/sSR7KOviTALabdZi/qOTlSxVJ0kZnNa0ZQ0RAi0C1lHQxRe9rCc0Ai3ssVkt00badrR0PCMQXB72ODHA3DgAC3lY81uYR9Q2c4AxPwggjcEFcczGNbYmJMQ7S3LqtXBcTcKjS490HyAIggDbRehCfDRxzizpxRd+M+QA+cpRh93OPn+ykY6Qh1QBd1I5bYwUdpHmhSNKEUIaGxz9UpJ6JyEqAhNeDBtOmx8Cm4qoW03EagGFJWYCCCJEaKkRUYDBzjkeY6HcKJScfiWkmUMHVBZmzE5HkEi5tyIGoCkxeOAgEkyJAtMb22UdGkHGWfZPJJc2Blf8AmDh05iDuFBj6TDVzPfEQCIFxtPKei8vK5Lg7IJN7lyjWYxgiGl+mbWNyFLicKajCC5h22jqucxvEqTnEvcSIgNbAtGmb0VvBB3bNDqeSmQQIOaQYhxPJYxyavS1tx1+po8deq9+Szi8G4tDD8LRJgxmPIeCxuJYGoYDWujaJA6KLFYZ1LEQ8vINQAFrn3aSDJ5K9xGq6nme2sSDOVuUWiRedVzzqmmmvobRVVTsp4EuY2KzHmDa8ADqbwtGpjKdOmDBGZwkSCQOhI3WZhvpRm7lRzQdDLbHwCr4mk95iwYNCbe3JQpOko79i3G36tjaZjwyqHk9x4yuBGrTpPVNxuCDAWi4HfpHW2w+Shrx9WpnWJYSehMH2WZVp1XYN8uIfQqSxw/Ae8ARzEEjyXcn6afz/ANMK3vsaBrCsSW2qsHfpn7zfxAHXy2WSGMEwYIMwbRz8kxnErNeRmj7w+Jp6HZXaXEG1WPzOa/MAGyGhwM3Bd4brNuMuS0muCtxOj2r2VGPaA0RUmSJ5EEDU7FX8FhXgmTzmTYDoCVmU3Pw7P8ZLRbKwF+YcjmEiVFhKhqVc4qOfTP3TYt5ljm8iuzC3Kot0c+RJbrc73h1R4p5mnON9QSNY5uWjhKrX3mSN+Xko+BD7BpIiZdHQmQpcVgQ6S3uu3H6ru0OPG5x6k+S0EKjwyjUaCKhBHKPmlWkW2raohqmXUIQmIRyp43HtotBdJkwAPVXHBUuK8O7amWzBmQev8rHNr0N4+ehcNNrVwYuOfLe0w+Yk2DRzte3IhZWLeRhx2jS6o4hzjoQI+EDXkLdVrcLwNSm4jI4A2vGWdJlN4hg3Oc6XCTo2ND46nl6Lzowl4hanGpdfY7NSxOrtHMUcM3MH0g18fFTqTpu0gwSNjZXTjWloID6PeiZzc9Wz8tFSxnCnU3ElsH8TDmHjl5eYC18JwZuJawve4ZRPdgTJOsi2i5p45Q9NUdUZxrVdo26NYVKedrhUc1kGCAC4aE7SufZh6Qpg4h4NQlxc1jiWyTMAjkBt1Vmngm4Z+dtbuiczQBJEzl281huwjnUjWbmBcXTTi0l1o3ss8nrdtb/XuTCNcPb92JMTx2kwfZ0/h0LxAEeKb2jqwY1zrvBJi1tmgbqhTwFfK5z6QyxDGEtzPJN7TDR4roWMo03B5LbMDSzV2nwEaNAOpGsKFdbs1bS4JqIY7BvYHEim/JmN5JbMdReJVfBuc3B1xUs5pa0zpzhwPMEFW8LiDicNUDABNZrRGwa0mfJRMqUhhX0nf4zWNK5/KJDTuCbeC6YyW3yMH1XxOVcxrG1ASYc026G/tdWvo5wpr6DqzbASGg3JgQfALI+pvoF1Os8ObPc1LnN5ey3uD4vI0tNM06XIm1yefss3FpVE0b9zPruFITlpnM4ZZMjNyaTyO3LddD9HeE1qrhnOU6vDQIaD92TMuIWc7hTatZgm2YEZYMuv6WXo2EwDabA1ojLtv+t16fhcVx1SOLNlp0hcMHNbB7wEjkDAsI8laa5RNpuA+L1H7KNj3NJBAI1lp9e6V2rY5XuWkqjZVB0QrJHoQkSAJQhCAEc1ZnGcAHAu0tqPmRstRI5s2KEBxdbFObBDgcovPxAeOpHUKGtj81j9nN87YE9Cf4WvxrhMHOBI5j5+IK5etTbF2lonq5h8/uq3FSVUVF07JsTgGEd5/u0j0kSq1d1eSBUa6nADG5SA2OdpuoDRpvYezac7fukxN9zqs3G0agaD2bh1Go8QFh/ExNVVf1+TXz5p8mvQ4hiKbHAlrjtf9Qs4/WKnxljfGT8gozxSqxlnNfAkzaNgd1nt4oc3aGoZn4JIaf4WS8BjXH3K/kSOsYypSwLAx4LhXLi5swO7AseixeLcSNRwbVfAbfIwZRmOrzbU7rVdUqswbjVyh1QhzWt1DYMEnkSVyNamyQA6pu91yAfwlynDgxTb61sOeScUn7nY4bGNrYdsQXsJYHH7rv8ArLuhPdPjPIrA+tVXVnCtYAlr5JABuMk/edzgWTeGlhp4js5aOyBJJIMhwANtBcj1VzD4HtsjajiXsuHiwP8A5n8wGjtdQeS1jDRcehDlqpm79AcNBNWpAiQ0aXOpXdDFtPNecsrFoAbYAWjZWKfF3t5razNxs9BZWmeiSq+07GfLn+647C/SODdbWF481yfItLNpoEzv/QlVGliRaDbl06FIglmohCRIAQhCABCJSSkA2o0EQRIWBj+DgNIaO67WNfTQrfJUFZqadDPOeI4AtAbMxa4LTH+w0UOOwhYwRUqQbERnEeI0XacQwk35rm8Vh8sy0mep/RX5nuFHNPwmSzQe+I7zZHRanD+DMAaKrWGDNgYjqocVWBEO70aZpsquIxuZuWSdotHolOSkquhpUy3xbiGerD3ZQPb9ln06jGyQ97s0hoiABvp7lMFJzoABgb/qrLKEa3Mf0LmwY4YIaY7muSTyO2P4RgMlCqTYvc1vWAcxv5NVtj40RUtTYN5f62B9B7qHMmnqtjarYsvrh2og7jQ+I36qEuTEKhAXJaeJINimwkypga+G424CChZbWoRyB68kSpFZgCEJEACQlKmlIBCmOCeUwoGQVaUrNxWBBWu5QPakUczieFDZUKnCgOS6ypRVWphkijlX4BRHBrpKmFVarh/RSykYVSjPoAPAKM0FtPwyhdhkJUqQ273Zl9kkNNaBw6aaCYih2aXslc7BHYoArNpIVxtFCAPSkFCFZgIhCEAIUiEIGIUwpUIAY5RuQhJlEbgoXhCEhkD2qtVYLoQkylyVWN7oTHsCEI6FELmBRuYEIQITKkyoQgBYSIQgD//Z"/>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BUUEhQVFBUVFRcUFxUUGBUUFxgWGBUVFBcTFRQYHCYfFxwkGRcWIC8gIycpLSwsFx4xNTAqNSYrLCkBCQoKDgwOGQ8PGjUeHyUsKSwpKjQwKSwqLCwsNSwpKSksLCwsLCwpKSwpLCkpKSwtLDQpNCwsLCwsLSkpLCksLP/AABEIAIQAqAMBIgACEQEDEQH/xAAbAAABBQEBAAAAAAAAAAAAAAAAAQIDBAUGB//EADcQAAEDAgQDBgIKAgMAAAAAAAEAAhEDIQQSMVEFQWETInGBkaEysQYUI0JSYsHR4fAzchVDY//EABkBAAMBAQEAAAAAAAAAAAAAAAABAgMEBf/EACoRAAICAQMCBAYDAAAAAAAAAAABAhEDEiExQYEEEyJRYXGRscHwFKHR/9oADAMBAAIRAxEAPwD3FCEIAEIQgAQhCABCEx2yTYAHSnJAnIQAhCEwBCQuTXVQNSEm0uQHpEgcgvRYAgoyppphLcYDRNISinsiD4/NADC1CehAiVCQlNZUnxGoTsB6EITAEITKj4EpN0A9Rs5nqkfVAF1VdjAH5OZWM8sYui4xbEL3a54/KRI9rqV+IcGiwncG3kq1MAOc4uIiAeQ03OqV/eGseq5pTaTNtKskpYwxLmmel7bqQ8QGxVE4vKMokwo/r8GcrvQbKVncVSZXlX0Jq2OdOt4kBon++KKpqNGZwaZEyRMeIVR7iRnbYcyCZHkFFisc4gguloAnlN9FDyak2+xejfbub1KlIEuJH5e6PZSMN4HL57LlcLxiq0QNPUiVcp8cLQO7AGscz1K3j4iFGUsMzo0hUGFxQqNzNP8AB2KkdtK7NW1o56HBEICVMQiEqEUAqhfT7wcPA9QpkhQ1Y06K+IxQb1KbRxkkAiCRMfypn0Gk3AMaSoDRIcQBaJHjsuOfnKVp7XwaR0tUWDVA1t/d1n4riBFVrI16aeai4r2tQtbTy5Mwz370Te2ye5veNoJHxewCnxE5OlFlY0uqIO2LquVxkCDO8nuhoQMMTWquiLtY062BBcR8lNRqZn90AwYk7BJxTECnSc4dfMrmlw5t/tGyu1FdSu7FseTIBAJ1+ERzI3Q7ilKDfOYmN/BVeE4ZrqZe+Wy4u1gZToCErMUx1x3GmwcbTHMHmuXzcjS3RtojdexNSxtKZFPz5+CuOrNJ/wAUmJ8R+qqOwbKYNwJvqCT4KB/FAC1rJGxMG5W0ZPHtL7ITip7x/JZ/5djJimBPIR6HkocbiqLKPamkC02MEggnf91BxVgcw1WCC0xUaOR/FGyzqZa4hlT4arSBEEE7O3Ct5GnT7cC8tNWu5JS4vSvlpx/sSR7KOviTALabdZi/qOTlSxVJ0kZnNa0ZQ0RAi0C1lHQxRe9rCc0Ai3ssVkt00badrR0PCMQXB72ODHA3DgAC3lY81uYR9Q2c4AxPwggjcEFcczGNbYmJMQ7S3LqtXBcTcKjS490HyAIggDbRehCfDRxzizpxRd+M+QA+cpRh93OPn+ykY6Qh1QBd1I5bYwUdpHmhSNKEUIaGxz9UpJ6JyEqAhNeDBtOmx8Cm4qoW03EagGFJWYCCCJEaKkRUYDBzjkeY6HcKJScfiWkmUMHVBZmzE5HkEi5tyIGoCkxeOAgEkyJAtMb22UdGkHGWfZPJJc2Blf8AmDh05iDuFBj6TDVzPfEQCIFxtPKei8vK5Lg7IJN7lyjWYxgiGl+mbWNyFLicKajCC5h22jqucxvEqTnEvcSIgNbAtGmb0VvBB3bNDqeSmQQIOaQYhxPJYxyavS1tx1+po8deq9+Szi8G4tDD8LRJgxmPIeCxuJYGoYDWujaJA6KLFYZ1LEQ8vINQAFrn3aSDJ5K9xGq6nme2sSDOVuUWiRedVzzqmmmvobRVVTsp4EuY2KzHmDa8ADqbwtGpjKdOmDBGZwkSCQOhI3WZhvpRm7lRzQdDLbHwCr4mk95iwYNCbe3JQpOko79i3G36tjaZjwyqHk9x4yuBGrTpPVNxuCDAWi4HfpHW2w+Shrx9WpnWJYSehMH2WZVp1XYN8uIfQqSxw/Ae8ARzEEjyXcn6afz/ANMK3vsaBrCsSW2qsHfpn7zfxAHXy2WSGMEwYIMwbRz8kxnErNeRmj7w+Jp6HZXaXEG1WPzOa/MAGyGhwM3Bd4brNuMuS0muCtxOj2r2VGPaA0RUmSJ5EEDU7FX8FhXgmTzmTYDoCVmU3Pw7P8ZLRbKwF+YcjmEiVFhKhqVc4qOfTP3TYt5ljm8iuzC3Kot0c+RJbrc73h1R4p5mnON9QSNY5uWjhKrX3mSN+Xko+BD7BpIiZdHQmQpcVgQ6S3uu3H6ru0OPG5x6k+S0EKjwyjUaCKhBHKPmlWkW2raohqmXUIQmIRyp43HtotBdJkwAPVXHBUuK8O7amWzBmQev8rHNr0N4+ehcNNrVwYuOfLe0w+Yk2DRzte3IhZWLeRhx2jS6o4hzjoQI+EDXkLdVrcLwNSm4jI4A2vGWdJlN4hg3Oc6XCTo2ND46nl6Lzowl4hanGpdfY7NSxOrtHMUcM3MH0g18fFTqTpu0gwSNjZXTjWloID6PeiZzc9Wz8tFSxnCnU3ElsH8TDmHjl5eYC18JwZuJawve4ZRPdgTJOsi2i5p45Q9NUdUZxrVdo26NYVKedrhUc1kGCAC4aE7SufZh6Qpg4h4NQlxc1jiWyTMAjkBt1Vmngm4Z+dtbuiczQBJEzl281huwjnUjWbmBcXTTi0l1o3ss8nrdtb/XuTCNcPb92JMTx2kwfZ0/h0LxAEeKb2jqwY1zrvBJi1tmgbqhTwFfK5z6QyxDGEtzPJN7TDR4roWMo03B5LbMDSzV2nwEaNAOpGsKFdbs1bS4JqIY7BvYHEim/JmN5JbMdReJVfBuc3B1xUs5pa0zpzhwPMEFW8LiDicNUDABNZrRGwa0mfJRMqUhhX0nf4zWNK5/KJDTuCbeC6YyW3yMH1XxOVcxrG1ASYc026G/tdWvo5wpr6DqzbASGg3JgQfALI+pvoF1Os8ObPc1LnN5ey3uD4vI0tNM06XIm1yefss3FpVE0b9zPruFITlpnM4ZZMjNyaTyO3LddD9HeE1qrhnOU6vDQIaD92TMuIWc7hTatZgm2YEZYMuv6WXo2EwDabA1ojLtv+t16fhcVx1SOLNlp0hcMHNbB7wEjkDAsI8laa5RNpuA+L1H7KNj3NJBAI1lp9e6V2rY5XuWkqjZVB0QrJHoQkSAJQhCAEc1ZnGcAHAu0tqPmRstRI5s2KEBxdbFObBDgcovPxAeOpHUKGtj81j9nN87YE9Cf4WvxrhMHOBI5j5+IK5etTbF2lonq5h8/uq3FSVUVF07JsTgGEd5/u0j0kSq1d1eSBUa6nADG5SA2OdpuoDRpvYezac7fukxN9zqs3G0agaD2bh1Go8QFh/ExNVVf1+TXz5p8mvQ4hiKbHAlrjtf9Qs4/WKnxljfGT8gozxSqxlnNfAkzaNgd1nt4oc3aGoZn4JIaf4WS8BjXH3K/kSOsYypSwLAx4LhXLi5swO7AseixeLcSNRwbVfAbfIwZRmOrzbU7rVdUqswbjVyh1QhzWt1DYMEnkSVyNamyQA6pu91yAfwlynDgxTb61sOeScUn7nY4bGNrYdsQXsJYHH7rv8ArLuhPdPjPIrA+tVXVnCtYAlr5JABuMk/edzgWTeGlhp4js5aOyBJJIMhwANtBcj1VzD4HtsjajiXsuHiwP8A5n8wGjtdQeS1jDRcehDlqpm79AcNBNWpAiQ0aXOpXdDFtPNecsrFoAbYAWjZWKfF3t5razNxs9BZWmeiSq+07GfLn+647C/SODdbWF481yfItLNpoEzv/QlVGliRaDbl06FIglmohCRIAQhCABCJSSkA2o0EQRIWBj+DgNIaO67WNfTQrfJUFZqadDPOeI4AtAbMxa4LTH+w0UOOwhYwRUqQbERnEeI0XacQwk35rm8Vh8sy0mep/RX5nuFHNPwmSzQe+I7zZHRanD+DMAaKrWGDNgYjqocVWBEO70aZpsquIxuZuWSdotHolOSkquhpUy3xbiGerD3ZQPb9ln06jGyQ97s0hoiABvp7lMFJzoABgb/qrLKEa3Mf0LmwY4YIaY7muSTyO2P4RgMlCqTYvc1vWAcxv5NVtj40RUtTYN5f62B9B7qHMmnqtjarYsvrh2og7jQ+I36qEuTEKhAXJaeJINimwkypga+G424CChZbWoRyB68kSpFZgCEJEACQlKmlIBCmOCeUwoGQVaUrNxWBBWu5QPakUczieFDZUKnCgOS6ypRVWphkijlX4BRHBrpKmFVarh/RSykYVSjPoAPAKM0FtPwyhdhkJUqQ273Zl9kkNNaBw6aaCYih2aXslc7BHYoArNpIVxtFCAPSkFCFZgIhCEAIUiEIGIUwpUIAY5RuQhJlEbgoXhCEhkD2qtVYLoQkylyVWN7oTHsCEI6FELmBRuYEIQITKkyoQgBYSIQgD//Z"/>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QSEBUUEhQVFBUVFRcUFxUUGBUUFxgWGBUVFBcTFRQYHCYfFxwkGRcWIC8gIycpLSwsFx4xNTAqNSYrLCkBCQoKDgwOGQ8PGjUeHyUsKSwpKjQwKSwqLCwsNSwpKSksLCwsLCwpKSwpLCkpKSwtLDQpNCwsLCwsLSkpLCksLP/AABEIAIQAqAMBIgACEQEDEQH/xAAbAAABBQEBAAAAAAAAAAAAAAAAAQIDBAUGB//EADcQAAEDAgQDBgIKAgMAAAAAAAEAAhEDIQQSMVEFQWETInGBkaEysQYUI0JSYsHR4fAzchVDY//EABkBAAMBAQEAAAAAAAAAAAAAAAABAgMEBf/EACoRAAICAQMCBAYDAAAAAAAAAAABAhEDEiExQYEEEyJRYXGRscHwFKHR/9oADAMBAAIRAxEAPwD3FCEIAEIQgAQhCABCEx2yTYAHSnJAnIQAhCEwBCQuTXVQNSEm0uQHpEgcgvRYAgoyppphLcYDRNISinsiD4/NADC1CehAiVCQlNZUnxGoTsB6EITAEITKj4EpN0A9Rs5nqkfVAF1VdjAH5OZWM8sYui4xbEL3a54/KRI9rqV+IcGiwncG3kq1MAOc4uIiAeQ03OqV/eGseq5pTaTNtKskpYwxLmmel7bqQ8QGxVE4vKMokwo/r8GcrvQbKVncVSZXlX0Jq2OdOt4kBon++KKpqNGZwaZEyRMeIVR7iRnbYcyCZHkFFisc4gguloAnlN9FDyak2+xejfbub1KlIEuJH5e6PZSMN4HL57LlcLxiq0QNPUiVcp8cLQO7AGscz1K3j4iFGUsMzo0hUGFxQqNzNP8AB2KkdtK7NW1o56HBEICVMQiEqEUAqhfT7wcPA9QpkhQ1Y06K+IxQb1KbRxkkAiCRMfypn0Gk3AMaSoDRIcQBaJHjsuOfnKVp7XwaR0tUWDVA1t/d1n4riBFVrI16aeai4r2tQtbTy5Mwz370Te2ye5veNoJHxewCnxE5OlFlY0uqIO2LquVxkCDO8nuhoQMMTWquiLtY062BBcR8lNRqZn90AwYk7BJxTECnSc4dfMrmlw5t/tGyu1FdSu7FseTIBAJ1+ERzI3Q7ilKDfOYmN/BVeE4ZrqZe+Wy4u1gZToCErMUx1x3GmwcbTHMHmuXzcjS3RtojdexNSxtKZFPz5+CuOrNJ/wAUmJ8R+qqOwbKYNwJvqCT4KB/FAC1rJGxMG5W0ZPHtL7ITip7x/JZ/5djJimBPIR6HkocbiqLKPamkC02MEggnf91BxVgcw1WCC0xUaOR/FGyzqZa4hlT4arSBEEE7O3Ct5GnT7cC8tNWu5JS4vSvlpx/sSR7KOviTALabdZi/qOTlSxVJ0kZnNa0ZQ0RAi0C1lHQxRe9rCc0Ai3ssVkt00badrR0PCMQXB72ODHA3DgAC3lY81uYR9Q2c4AxPwggjcEFcczGNbYmJMQ7S3LqtXBcTcKjS490HyAIggDbRehCfDRxzizpxRd+M+QA+cpRh93OPn+ykY6Qh1QBd1I5bYwUdpHmhSNKEUIaGxz9UpJ6JyEqAhNeDBtOmx8Cm4qoW03EagGFJWYCCCJEaKkRUYDBzjkeY6HcKJScfiWkmUMHVBZmzE5HkEi5tyIGoCkxeOAgEkyJAtMb22UdGkHGWfZPJJc2Blf8AmDh05iDuFBj6TDVzPfEQCIFxtPKei8vK5Lg7IJN7lyjWYxgiGl+mbWNyFLicKajCC5h22jqucxvEqTnEvcSIgNbAtGmb0VvBB3bNDqeSmQQIOaQYhxPJYxyavS1tx1+po8deq9+Szi8G4tDD8LRJgxmPIeCxuJYGoYDWujaJA6KLFYZ1LEQ8vINQAFrn3aSDJ5K9xGq6nme2sSDOVuUWiRedVzzqmmmvobRVVTsp4EuY2KzHmDa8ADqbwtGpjKdOmDBGZwkSCQOhI3WZhvpRm7lRzQdDLbHwCr4mk95iwYNCbe3JQpOko79i3G36tjaZjwyqHk9x4yuBGrTpPVNxuCDAWi4HfpHW2w+Shrx9WpnWJYSehMH2WZVp1XYN8uIfQqSxw/Ae8ARzEEjyXcn6afz/ANMK3vsaBrCsSW2qsHfpn7zfxAHXy2WSGMEwYIMwbRz8kxnErNeRmj7w+Jp6HZXaXEG1WPzOa/MAGyGhwM3Bd4brNuMuS0muCtxOj2r2VGPaA0RUmSJ5EEDU7FX8FhXgmTzmTYDoCVmU3Pw7P8ZLRbKwF+YcjmEiVFhKhqVc4qOfTP3TYt5ljm8iuzC3Kot0c+RJbrc73h1R4p5mnON9QSNY5uWjhKrX3mSN+Xko+BD7BpIiZdHQmQpcVgQ6S3uu3H6ru0OPG5x6k+S0EKjwyjUaCKhBHKPmlWkW2raohqmXUIQmIRyp43HtotBdJkwAPVXHBUuK8O7amWzBmQev8rHNr0N4+ehcNNrVwYuOfLe0w+Yk2DRzte3IhZWLeRhx2jS6o4hzjoQI+EDXkLdVrcLwNSm4jI4A2vGWdJlN4hg3Oc6XCTo2ND46nl6Lzowl4hanGpdfY7NSxOrtHMUcM3MH0g18fFTqTpu0gwSNjZXTjWloID6PeiZzc9Wz8tFSxnCnU3ElsH8TDmHjl5eYC18JwZuJawve4ZRPdgTJOsi2i5p45Q9NUdUZxrVdo26NYVKedrhUc1kGCAC4aE7SufZh6Qpg4h4NQlxc1jiWyTMAjkBt1Vmngm4Z+dtbuiczQBJEzl281huwjnUjWbmBcXTTi0l1o3ss8nrdtb/XuTCNcPb92JMTx2kwfZ0/h0LxAEeKb2jqwY1zrvBJi1tmgbqhTwFfK5z6QyxDGEtzPJN7TDR4roWMo03B5LbMDSzV2nwEaNAOpGsKFdbs1bS4JqIY7BvYHEim/JmN5JbMdReJVfBuc3B1xUs5pa0zpzhwPMEFW8LiDicNUDABNZrRGwa0mfJRMqUhhX0nf4zWNK5/KJDTuCbeC6YyW3yMH1XxOVcxrG1ASYc026G/tdWvo5wpr6DqzbASGg3JgQfALI+pvoF1Os8ObPc1LnN5ey3uD4vI0tNM06XIm1yefss3FpVE0b9zPruFITlpnM4ZZMjNyaTyO3LddD9HeE1qrhnOU6vDQIaD92TMuIWc7hTatZgm2YEZYMuv6WXo2EwDabA1ojLtv+t16fhcVx1SOLNlp0hcMHNbB7wEjkDAsI8laa5RNpuA+L1H7KNj3NJBAI1lp9e6V2rY5XuWkqjZVB0QrJHoQkSAJQhCAEc1ZnGcAHAu0tqPmRstRI5s2KEBxdbFObBDgcovPxAeOpHUKGtj81j9nN87YE9Cf4WvxrhMHOBI5j5+IK5etTbF2lonq5h8/uq3FSVUVF07JsTgGEd5/u0j0kSq1d1eSBUa6nADG5SA2OdpuoDRpvYezac7fukxN9zqs3G0agaD2bh1Go8QFh/ExNVVf1+TXz5p8mvQ4hiKbHAlrjtf9Qs4/WKnxljfGT8gozxSqxlnNfAkzaNgd1nt4oc3aGoZn4JIaf4WS8BjXH3K/kSOsYypSwLAx4LhXLi5swO7AseixeLcSNRwbVfAbfIwZRmOrzbU7rVdUqswbjVyh1QhzWt1DYMEnkSVyNamyQA6pu91yAfwlynDgxTb61sOeScUn7nY4bGNrYdsQXsJYHH7rv8ArLuhPdPjPIrA+tVXVnCtYAlr5JABuMk/edzgWTeGlhp4js5aOyBJJIMhwANtBcj1VzD4HtsjajiXsuHiwP8A5n8wGjtdQeS1jDRcehDlqpm79AcNBNWpAiQ0aXOpXdDFtPNecsrFoAbYAWjZWKfF3t5razNxs9BZWmeiSq+07GfLn+647C/SODdbWF481yfItLNpoEzv/QlVGliRaDbl06FIglmohCRIAQhCABCJSSkA2o0EQRIWBj+DgNIaO67WNfTQrfJUFZqadDPOeI4AtAbMxa4LTH+w0UOOwhYwRUqQbERnEeI0XacQwk35rm8Vh8sy0mep/RX5nuFHNPwmSzQe+I7zZHRanD+DMAaKrWGDNgYjqocVWBEO70aZpsquIxuZuWSdotHolOSkquhpUy3xbiGerD3ZQPb9ln06jGyQ97s0hoiABvp7lMFJzoABgb/qrLKEa3Mf0LmwY4YIaY7muSTyO2P4RgMlCqTYvc1vWAcxv5NVtj40RUtTYN5f62B9B7qHMmnqtjarYsvrh2og7jQ+I36qEuTEKhAXJaeJINimwkypga+G424CChZbWoRyB68kSpFZgCEJEACQlKmlIBCmOCeUwoGQVaUrNxWBBWu5QPakUczieFDZUKnCgOS6ypRVWphkijlX4BRHBrpKmFVarh/RSykYVSjPoAPAKM0FtPwyhdhkJUqQ273Zl9kkNNaBw6aaCYih2aXslc7BHYoArNpIVxtFCAPSkFCFZgIhCEAIUiEIGIUwpUIAY5RuQhJlEbgoXhCEhkD2qtVYLoQkylyVWN7oTHsCEI6FELmBRuYEIQITKkyoQgBYSIQgD//Z"/>
          <p:cNvSpPr>
            <a:spLocks noChangeAspect="1" noChangeArrowheads="1"/>
          </p:cNvSpPr>
          <p:nvPr/>
        </p:nvSpPr>
        <p:spPr bwMode="auto">
          <a:xfrm>
            <a:off x="368300" y="1476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http://0.tqn.com/d/chinesefood/1/I/k/L/1/912790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887640"/>
            <a:ext cx="2000250" cy="1581151"/>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www.foodsubs.com/Photos/chinesepeas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590801"/>
            <a:ext cx="3114134" cy="1447800"/>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2" descr="data:image/jpeg;base64,/9j/4AAQSkZJRgABAQAAAQABAAD/2wCEAAkGBhQSEBUUEhQUFBQUFxcXGBUXFBcUFRUXFxQVFRQUFhUXHCYeFxwjHBQUHy8gJCcpLCwsFR4xNTAqNSYrLCkBCQoKDgwOGg8PFywkHBwsKSwpKSwpLCkpKSwsKSwpKSkpKSksLCkpKSkpLCwpKSkpLCwpKSkpKSwpLCksLCwpKf/AABEIALcBEwMBIgACEQEDEQH/xAAcAAAABwEBAAAAAAAAAAAAAAAAAQIDBAYHBQj/xABBEAACAQIDBQcCAwYFAgcBAAABAgADEQQSIQUGMUFRBxMiYXGBkTKhscHwFCNCUpLRM2JyguFD8QhTc5Oio8IV/8QAGAEAAwEBAAAAAAAAAAAAAAAAAAECAwT/xAAfEQEBAQACAgMBAQAAAAAAAAAAARECIRIxQVFhcQP/2gAMAwEAAhEDEQA/ALrTWOhYhBHVWdLmLVIrLFAQ4iIyQ8scAgKxg0VhAR0iFliArQwsVlhqsAK0Uqw7QAQMkiEY5aHlgCVi1EAEcURaAtAFigIYEWgAIdooCGBDTIKxQEVaHFoEFigIaiKURarBgRQENRFARDBWh2hw7QUAEVaARUWmICKAgEO0NAgsWDAIeWBjggtBEFIpyQsj0RJSTdzlARQEAEXaAFaHaGIYEQJywssdIgtAG8sUFh2hiIxWgyxOIxCU1zOyoo4s7BF/qYgSqbT7V9nUTbv+9I5UUNQf16IfZjFaclq3AQ8sruwu0LA4vSlXVX/8ur+6c+gbRv8AaTLGYtGCAi4jPCNWGjD6iGBI/wC0ARt9ogRarE8CAmcatvAq8TK/tTtJoUtC1z0Gpi8oc4V396t8MPs+iKlcm7XCU1salQjiFBI0Gl2OguOZANIwfbnTd/Fh8qkEqe9zEkG1icgt6ZehlD7Rdu09oVKdVMwemuSx+llzMwtroQWb1uOmtKSqyG1vYjT9eYk7vpc457bZj+2LEarSo0Fa9rsz1LAgFTxUG/i5G2U8Zya3aXjg62rkWfK4yUst/D4bGn4RrxFzqCLzNsLtC1/MWPrmUi/UaH5ksY7UnS5IJ5jQWGnSxk3VZGu4DtcroV76nTqKT/CclQefDKw4cBfXh0uGG7TMC6qWqmmWvoyMbW4nMgIy6HxXsbTz6NoDJZjfpex0BGYfF/mKR875zmBYZWF7eakW0FtALcr+kW2DxleocDtGlWF6VRHA45Tcj1HESUJ5z2dtirQUVKbv3tM6G+rWsMh8j9P31m27m70rjKPEd6lhUAtryzgcgbH38rEuc99leOLCIYgEO0rSARQhWioALRUIQxADtBBeCClIpSTTkekJJQTdzHFi4kCKi0DEGaJJkeviAi5mZVUc2IVfLU6RaMSu8EQ1cSDVraafrpOZjcYQDJvJc4u5Ux6iVbfLtFTB0rUwKldwcin6VA41HtyHIcz0sTKjvHvM6qxBtaUF8S1ZizsSxNtelhbW+nE/Mm8qucILa20K2Lqd5iKrVXPNjovki8FHkoAkKrs42JHAC5gasab2YXA6HQ+86lWqKlFjYAqo4EnQ2sdef9xJaar9518DvZjKOTu8VXUIQVXvXKC3AZCSpHkRbynLcC0bQxYc7eitxd+RtCiSy5K1OwqKPpN+DpzAPQ8D10MsL1pkXYu+WtU00dWuegXKR9wRNOx+OCKSeUeovGb0drVzKTvH2hUKDmndqjjiEAIU9CxIF/IXtzlb333yqse7pkop42Njb1lBxK2yk/xLc/J/4iVmLrX35Ws1m7ymD1sV9yOHxORtTCEnMDe+vrOAtRTpwj2Fxz0j4TmXmp4fHI+cogdiI2zzsJhVxCZ0BBBsRzB4+8g19lMIsPUAgekHe2i6lEjiIywgSRSx1v1p0P8A3nTwtTNYjnbTz4H7yvyTgsWUPHT9awsC20WsABpbh/NprbXqby5dnm0TSxdJrkKW7phcAAOQLG2hF8rD05cBSMLjA4FrEjiNL25Ej85Y9jgF6YAYs1WnYBlTi4txBvxP8vGZVT0LaKESW1nD3w3xo7OwxrVbkk5UpqRnqPa+UX4AcSeQ9gdUY78MTz1ie3faDvdBh6SX0Tuy+nQszXPqAPaah2b9oi7SpurqtPEUrFlUnK6nQVEvqBfQg3tcam4k+U3F3hZNXaCFeGI0DgggjNTKIklBI1KSVM2YYdAhFhEl5Gr1wIrRITjceEUm4Ewjbm9dTEY4u9VwiMwRRwVVuCbE2ubXJ9uk0ffDeGlSpHO2rAgKNWbrYe414azD8XXBZiBYMSddTqb2mduteMxtG5G86si0Xe4a3dE2BW/GmRy14HhfTmJ1ttYxUU3mO7Ix2WmovwA+eo6HzluxO2v2miGJ8a3Vx/mHBvfj63in0L0qW8e2O9qFFtlvr5kefScjuHTUZWU8dQSPUcvWNYi+Y8tT+MT3puBe39ucNVgqw+ekcatlQZTqD/3/AABkeq3ofy8oeHo5g3QW+SYGWUDLcAgjjzHG1x09IzltOhTpgUyq2udWYsLW5AdJBCkmJUbP2YbI7nDCuxH71FyDovFyfUgfEl707aRENzH61I4fDpSX/pIqeuVQCfcgn3mb711SVuTzh+o/HB2xj+8csPQf3nKqk87+UXWqco0xuPSVDpK8ZMIN8wuLWN9LR7Ymx3xNVadIZndgqrw43NyeQABJPIAmbxu12eYbBqpyLUrC16rLc5uZQN9HlbWTaeKhuvulUGHNSspV6pzZSLMEA8GYcibsbdCIrHbBtymlV6E5GPwV7xzkm8d7ZXjdkjXSVTaeCyN5GaltPA2JlR23hwFJMv2mdVTCsSyx91icQuinqPwk6srD4wra4vbhqQR6ES77tbaBZHBu1NlJB0YhSG16nw2v+YlBkjA45qThl5EG3X9a/MnlNOPQ+9faGMPez8r6am3K32+ZiG8+9NbHVu9rMTYWRL3WmnJR+JPM+wCdr47v2DAnK2UWPEWAGU+ms5OJpFTCeh6p+lqJfOxfG5NsURewqJVp+pNMuB80x9pnlKvYW6y7dktE1NrYXyqM3stKox/D7zPLK3nKXjj0/DEIQ5bmHBAIIzUunHO8hIIorNNZYi18XaU/enezuUYjUidzejbdHCUTUqnyVB9TtyVR18+A4zDd4d6auJdjoiNwprqAB1Yi5PnpJ9rkQtqbUes5eoxYkm1zwF9FHQSNRXUEwlQHjHVNtIGcFQ3k3Zm0zSqa/Q2jen83tx+Z092t0q+LVmo0yyqbFrhVzWvbMxtwN/cTv0uxzEkeNqaX6MXPwFA+8CUna+EK1GJGhnNZACCCSOh4j+81vHbjOECZS2VQLnibAC/rpKbtLs/xCXK0yR05wvH6E5T5Vl8JoLkC/A8j6G0aUlSV8/bSSKuCqUz4lZQDbgQCRxAPAn+0vw7GqtSlTqUqysKiK4JQgEOoZba34ERfiup3WcsSeJ9By+J0Nl7HqV6ipSRnc20XXTqTwUDqbATUtj9iVIKDiatRmuCVTKikfy6gtr1BHGX1dmrTXLTUIvRRYacNJNVLFY3kxgAPmTMi27jy9Qjkp4TXN4Nls2oEzraW59U1CVUkGVJ10jZL2pmJ1Y+ZgRefCaHhezBsQoAPdt1K3Hvwly3M7GaeGqrWxNQV2QhkpqpWmGGoZ82rkHUDQXGt+EL0csPdlm4RwdHv6wtiKyjwnQ0aZ1CEfztoW6WA/ml5ZJKKzibwb04bBgHEVkQngurOw6hFBa3na0k/aVUSQsRRuOBPoLzO95u2MMGTBDUj/GYfT/pRhx8yPbmM02ltWvVbNWrVKjHW7VGb4udPSSqRsu3hYHS0zTetzoJw8HtqvS+iowHNSSyH1U6SdtHaH7Qga2Vl+peXqPL8JcqbO3OGH8JPkZHxK+Ff935R+niLQmtkN+AJ09VNvuBDR8OfaFHnom2YiwMbAlE6+y9k1HoVKyglabKrEcVJDEH00kTGtcDrz/IzV+wDCVScUGpE4d0TxsvgNRHICgnRjld724ZReRu1XcY0n7+lTApn6gotb/NYcJG5Ve+mTkS49nO8K4HHUa7i6C6v1COpUsOpW97c7ESs1KHMcv7zrbsbv1cbiEw9FSSxGYjhTS/iqMeQA+dANSBFz79L/wA5O9euFMXEU0AAA4AAD0HCKjZDvChQQCnBpGxuPyqTH7SFjsNmBl1EYdv1tl62KbMTZdFHIAgE/rylZYy6b9bvOlTvACRwP5GU7J7wUJI8sJcMeJFh56fjBl1gHpDsxw6DZOGycw5bzfvXDk/AHoBLSKYmf9nb1MNsymlUFGLVHytoVVyMtxyuBe3+acPfXtMakDTot4zz/l87HSLyT4tN2pt3C4a37RXo0i3AO4DHzC/UR52tFbO2hhcUpNCpSqgccjAkeo4j3E8rYvFmo5cuWZjdmY3Yk8STzknZe0KmHqrUpO6MvAglT56jrA8ensXu5hqv+LRp1OGjrmUkcLqdDbzkx2UcwJRd09+mxWEz1CO8pMabkAANYBlew0GZSLgaXBtpYSnb49oj5zSpOV5MwOo8geR/CTp+LR9u7/YPCkq9TPUGpp0xncc/FrZP9xEqOM7Y7t+5oIFPKpmZ7jjcIygexaZjiLAZwLjXMwvcA/ze/PzPXVjCYsphrre+o0/h6E8x+uknbVyRpWE7Zc1XLWwtOw08Dsret2zA+lh6zRNh1sPi6Iq0vpOhU5cyEEgqwUkA6aa6ggieYaOJ8V/1YDSdTB4ytQLVqb1KJItenUam5Fx4cym9vLUS9sT4yvUFHCqv0gCPgTAt3e0/HU/+ucQtj4K4zknoKgIqE87Ca7upvemPw/eoCjqctSmeKPa/upGoPkRxBi0Ya302u9DDVGT6gpt62M86bRxpqsWqM7OfqYtcsepJ+LTft8aTVKLKAdRb50mDYzY9RWKlGuNOB1kz7aT6cemdY69+enPUH4Hr+UlU8HlPiBB5aQVqJY3PTidb2Fhp8R+U0eNzTIp3F5O2RSJrIv8AOcp9x/2PtIlBBc31twHT9e8vXZfui+MxRqW/d0ASzcjUYFUQeepb/b5yN7aWTx2qVj8GUcgxpASCBxP3F7zdNq9j4rm+ax6yDT7BRx7/AOxmtjCcmOpTbJqDlbmRYeXitJu5u7hxmPoYexs7+Mjki+Ko39IP2m1YDsUpjStVFRemXX2a9xLbutuBg9nlmw1Mh2GU1GYu+W4OUE6KLgaAC9he9oUSu7hMElKmtOmoREAVUUWCqOAAgr4NXBDqGB4gi4PtHYAZJKpV7KNmM5Y4VNTcqGYL/Tew9rTv7J2JQwqZMNRp0VPEIoW56sRqx8zJ0BjArxV4iHEZcKC8KMKlTWOfs4MQseUy2aFitg0qos63nKXs5wAbN3Ck+ZP5SyCC0W4HEO6ODAt+zUf/AGxf54yPS3dw1Fs1KhTRhwIXh5jofOd5xIGKWTbVSKrvRtXIja6AEmYlj8UajljxJvNV30wrNTcDmJk7DWVAZB5GdXAYF6llRSzMQoABJJJAFgOJMYTDKQMxtf5+01Xsi3YZQ+JqowBAWjm5g6u669Aq3tzNjxi5VUMbL2HUwmCKtpVqsXYXBC+EKiXGhICgnzYjlMtxSMrnPfNc3v15mej9o4AOJQt5NzlqX016xS6V6ZnhMflP694moMjh00F/g8/aO7Y2I9Btb2PAzl5jwj8TnJ12U1PET4BxN7+duN+Ea2hVZlFvpOi634cvWIoVQy5bW5n21/GSkpF0sCqm1gG0BIPIjQaWFzpxk+jR1okZLW0B9ybXmjdj+0Su0O6JNqtFxa/NLVF09Fce8oNCnUVS5VxbT6SBe2mv58Jc+xjBGttQVD/0aVRyf9S9yo/+0n2MKG41aAPEAzlYzZ9PXwJfrlF53jRvI9fB3iylsZRvXuuKpFtPFpboeM5mJ7LnqUCcO370ahGNlqD+W5+luhOnI24jWauw844SfgNlBJpZxxPHlyeedg9mmPxNbu/2epRA+upWRqSL6Fh4z5Lf41nondndylgcMlCiPCupY8XY/U7eZ/ASZntEnEzPqLttSRDvOdUxtpBxG1rRXlB41YM0PvB1EzzbG+Zpg24iZRvB2l4qoSBVZF1FlNj9obb8H4z7bXv32i08BTAp5K2Ic2WlnsFFtXqW1A4ac7+RMp6f+IAhRnwXiH1ZcRYeqg0ybe/95ipxrM9yxJJvmvck9SeJi8VXuATx59PM/hKGRutL/wAQeF4PhsQp8jSYfJYTtbM7adm1jY1KlEngatMhfdkLAe5E80u1zFU6sV34VxnG+3sjDYpKiB6bK6MLhlIZWHUMNDHbzzP2e78VdnYlQSf2eoyirTPABrA1VH8Lga35gWPK3piEqeXHBw4mCMlXUR0LGRVAhPjAJessTFSLFOVPeHfMYamWJ1HAc2J4ATHt498K2Pf967FQfCimyKQeKrzP+Y6+wi1U4vRKqGF1IYdQQw00NiNOMaq4K8wPd3eSrhVdKNapTRhdgG6c1t9J8xrwm1bg12q4FGOIGKJJ8ahgU4fumzkuWBv9WuvQAmZdO8bEPbWwAymYZtLYdQ4qolKlUazkAKjN6aAc/wA56gaj1HyIgUlGtlB62EotZBuL2TP3i18cgCrqtBtWc8jVHBVHHKbk8wBx1SokcxO0KaAkkaSh7d7VkUlcKivbQ1XJ7sH/ACqCC/yB6yfZrbWpGcrHUjbhMwx/a5jP4KqA8waFK3t4SfvJmxe2h7gYygrrzqUfA48zTYlW9isXibo7b2WXRlIBv1EzHaWxWpsRY2/Ceg8LToYuitWiwqU24MOvNSDqpHMHWcnae5wYHwg+2suWJssYRRoFbEk2v8Q6lc5r8PuPbmJo+M7PamZgEJQ9OI/5hbO7HWqH95VZF/8ATBb7tb7R2fInLVO2Zh6ldlSirO7kBVXUk+Xx9pvnZxuP/wDz6LtUKmvWyl8o8KKoOWmtuOrMSeZI6AlG6m6uF2cp7kE1G0aq5DOeoFgAo0GgHredPGbxonEgTK2RclvUWAuBx/tMZ3w7dXFVqez1TIpt39RS+e3OmmgC9C1yegkztJ39yYJ6dNvHXvT00yof8Q+6+H/fMOJlcb5TReOe2mbJ7b8ctRTWNKrTv4k7tKZI55WQAg9L3HWXjaPbdg6Z8FLE1RexORaYH9TX+wnn6i9jJeJqHORc2vw5ADTh7R2E1zbnbiGp2wdFlcg3asFOThlZURiGPH6tOHGQdyO1w00NPHtUqXckV/rZc2uV04lb3sV4Xta1rZM2IObjbpH0xV+OvI+Y6H+8VipW6v2s4EmwaqfPuwB8Fr/aMVd+sJU0FbKT/OrJ/wDIjL95iWHyZtbn408/OT6tK6XB4SPE/Jo+1rFSbgg6gg3BHkRoZk+0Us7C97E6jnOlsQ1buisQuUkry5AG3I3PGc+vhmF7gzWIM4Qaj3krG0TYG3C4NtR1F+h/tIFiI9RcgcZNnerl6wbDQHgPQ8eYH2+YKdYA3AJ9dPsI8lMObePT/KLX56Xv+J8ozUo5TY/8GUmOxu/hDi8VSpGotI1HVM7/AELc2HAankBzJAuJ61njjBYhqdRXU2ZGDj1Uhh9wJ7FpPcAkWJANulxe0ie18vUOQRMONCivWkDG4zKCZ0DhSZBx+zLiBMm302walbJqQup9Tp+F/mVl8PYaceXlxlu363cZL1RoNLj3AH4yno3XWUk7hq1lBN81yNNOFtfLjJ9LGMi3Rnp5r3CsRe3mpHxOXVW9uNxpHu98NpNitdbYm8NfCVBUo1WQjiLko/VXS9mB+ehB1m2YXegV8NTrDwh1vlvfKdQy352YML+U89o/KaVsSuU2fRB08Lt7NUdlPuCD7xXsOVv/AL3O7dyjED+Kx5dJRHrkgKOB4x/aVbPWcnmxiKVMAZjyGnr5SuMFO0tlfzkdbc/eQKtsxy6DlfUzo16xCWHHmeZvoBecstHRG69i2A7vZzVSxPf1WIXkopju7jzJBv6L0nd3j35w2DH7xiz2uKaC7t+QHmfvwmNbmdoD4OlUosGem3iQAjwOdG48iLX81HnOVi8a1eq9RjdmN9eQ5KPICRZdPF+x3bXUv+7wqBeRaqz3/pVZJ2F2vpXqLTr0u5LkKHV81O50AYEAqL6XufO3GZTidLjrGMNTzN6ax+I16A2hi2BOpmcb2bcqLWtmPCXxnLUKTHiaaE+pQXmYb5/4/tJmWdntlcLaWNaoRmN7fr8pCyx1xOhs7ZDVNQpPQDix8vLqZc6Tag0cPcx7aDgWXnbX8h+c71PdWuBdlWkvViR/zOBj6a5rKxY82tYH05mMkFtY6ptCKxdOleMJFJBxAA9J0sHRspueV4VLCrTp5mFzwA/uZL2RQNUqFW7NpbzJAsB5yLTWTcTYAcVqjDTwovn/ABN/+ZN2rsGmL2WXXZW7hw+HSnbXi3+o8fjQe0ru9tCrSou6IWYDh06m3Ow1t5SZbqrIx3aFDJUZehjFK/t+cdxYdr1GuQTx89P7j5gNHw3BBFvTlra/GaUpcLxGDJylTe9uYsL8LHpe49YitUJADWuOY/Axm5AtfTp09JL2QA2IpipcqzoHt9WVmAYjzsT7x0pNdXdHdKttDELQpC3N3I8NNL2Lt+AHMz1dTWwAHAAAe2k5uxtg0MHT7rD01pqONh4nI0zO3Fj5n7TogyDt05eCJBgjJVgIzWTSS1WL7qCdZx2h4EthaluQv/SQ35TIUTWek9r7LDoQec8/7b2V3OIekL+BiF/06Ffsbe0U+jqKmELcB88PWJyDjf3HD26yVhsPVq2pUlZ2YjwqpYseWgvLRsLspxdZh3yGhTHEvbMf9NMG5PrYecYVvd/Yz4msETQcS3JF5sf1qbCaJtanlpFVFgq2A6ACwHwJb9m7qUsNS7uiuUcydWY9WPP04DlI2N2BmBEXyGAYhSGN+piqI048OVr2mlbY7Pg1yND6aSi7X3cq0DqDbrK/g1zqtQ+0h1U+P1xknPG3MAZvaP0sTYWPLy1+Y0UgCQGkvWJM7O52zDXxApgcbX8tQJC2fsZ675UtyuTw10A8z5Cav2X7pha+ZdUpavUI0epbwIvkDr7eYk8r8HFrx2zSRZRoOHoNBKLvPuNVq1Ay/hNm/Zh0g/Yh0inQt1jWzuyIMt61Rlv/AC2zffSXChsylhqeSigUAWvxZv8AU3E/8y5vgLyNU2MDFlvs/KRjm+9SqwCKDZuNunSVSju5Vb+Az0LV3WRuKi8dw261NTcgfE2k4yM/Llfh58bc/Ekgdy5vwYLcH1I0X3lm2X2W1DYsWU+S3A9JudHCKo0UD2juSLr6HbLaPZAlWmV72qj8nIUgeqW1HuDLRub2d0sB4i3fVT/GVyhR0Rbmx8yfiWwQ5GRRJpiRsVhFYEEA+0lmJIgGB7/9n70KjVcOpakxzMgH0kG9wBxHlylASmwJKg66EAXB63BnrhsMp4gGRRsDD5s3c083XKL/ADHP0V5a2VsLEYlxToUalQ34KhsPVjoo8ybTVdxuxmrTxFOvjTTC0yHFFGLszqQVzmwUKCAbAm9raC819FAFhoOnKC8KctKvFAxF4qAKvBE3ggHDSPARlDHlaCSygPGcLH7hYOvW72rRzva2ruFNr2uqkX4zugw80CMYDZtKguWjTSkvRFCA+tuPvHysO8O8DN93GnoyVaERAOXXwYM4W1NhBgRYa/Et5pRt8MDFh68872boPQcvTUlDxHNf+JV+7/XCepa2x0fiAZya+4GDc3aih9rfhKn6TzmmGkzBbKaowVFZieSqWPwJ6Ew24eET6aSj2nZwmzqdL6EA9o7hS1me6HZpVKg1b0Kdtb2NZgRqFA0pj119ZqWz9npRprTpKFRdAB9yTzJ6x0GKBkYotRFgRu8PNGCjAIjNDzQBd4I3mgzQBcPNG80GaALvDvGs0GeAO3hXiM0ItAy80MNGbww8AeLRJMQXhZ4A8GirxjNFhoA5mgjeaCBuOhjqwQQQdhiCCBlAxQgggRUEEEAEIwQQBMKCCBheGDBBADig0OCBjBh3gggBQXgggBgwiYIIAQMAMOCAEYkmHBACzQEw4IAnNBeCCBjJhZoIIAoNFXgggMHmggggH//Z"/>
          <p:cNvSpPr>
            <a:spLocks noChangeAspect="1" noChangeArrowheads="1"/>
          </p:cNvSpPr>
          <p:nvPr/>
        </p:nvSpPr>
        <p:spPr bwMode="auto">
          <a:xfrm>
            <a:off x="63500" y="-842963"/>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2" name="Picture 14" descr="http://3.bp.blogspot.com/_zztJlWAZWvM/St3N2cFWodI/AAAAAAAABOM/4ZwN0WRY-zU/s400/Wood+Ear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3125" y="4419600"/>
            <a:ext cx="2905125" cy="217884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896100" y="2512423"/>
            <a:ext cx="1924050" cy="276999"/>
          </a:xfrm>
          <a:prstGeom prst="rect">
            <a:avLst/>
          </a:prstGeom>
          <a:noFill/>
        </p:spPr>
        <p:txBody>
          <a:bodyPr wrap="square" rtlCol="0">
            <a:spAutoFit/>
          </a:bodyPr>
          <a:lstStyle/>
          <a:p>
            <a:r>
              <a:rPr lang="en-US" sz="1200" dirty="0" smtClean="0"/>
              <a:t>Bean Sprouts</a:t>
            </a:r>
            <a:endParaRPr lang="en-US" sz="1200" dirty="0"/>
          </a:p>
        </p:txBody>
      </p:sp>
      <p:sp>
        <p:nvSpPr>
          <p:cNvPr id="9" name="TextBox 8"/>
          <p:cNvSpPr txBox="1"/>
          <p:nvPr/>
        </p:nvSpPr>
        <p:spPr>
          <a:xfrm>
            <a:off x="3886199" y="4034247"/>
            <a:ext cx="2066925" cy="276999"/>
          </a:xfrm>
          <a:prstGeom prst="rect">
            <a:avLst/>
          </a:prstGeom>
          <a:noFill/>
        </p:spPr>
        <p:txBody>
          <a:bodyPr wrap="square" rtlCol="0">
            <a:spAutoFit/>
          </a:bodyPr>
          <a:lstStyle/>
          <a:p>
            <a:r>
              <a:rPr lang="en-US" sz="1200" dirty="0" smtClean="0"/>
              <a:t>Pea Pods</a:t>
            </a:r>
            <a:endParaRPr lang="en-US" sz="1200" dirty="0"/>
          </a:p>
        </p:txBody>
      </p:sp>
      <p:sp>
        <p:nvSpPr>
          <p:cNvPr id="13" name="TextBox 12"/>
          <p:cNvSpPr txBox="1"/>
          <p:nvPr/>
        </p:nvSpPr>
        <p:spPr>
          <a:xfrm>
            <a:off x="5953125" y="6521326"/>
            <a:ext cx="2066925" cy="276999"/>
          </a:xfrm>
          <a:prstGeom prst="rect">
            <a:avLst/>
          </a:prstGeom>
          <a:noFill/>
        </p:spPr>
        <p:txBody>
          <a:bodyPr wrap="square" rtlCol="0">
            <a:spAutoFit/>
          </a:bodyPr>
          <a:lstStyle/>
          <a:p>
            <a:r>
              <a:rPr lang="en-US" sz="1200" dirty="0" smtClean="0"/>
              <a:t>Wood Ears</a:t>
            </a:r>
            <a:endParaRPr lang="en-US" sz="1200" dirty="0"/>
          </a:p>
        </p:txBody>
      </p:sp>
    </p:spTree>
    <p:extLst>
      <p:ext uri="{BB962C8B-B14F-4D97-AF65-F5344CB8AC3E}">
        <p14:creationId xmlns:p14="http://schemas.microsoft.com/office/powerpoint/2010/main" val="2975772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125113" cy="924475"/>
          </a:xfrm>
        </p:spPr>
        <p:txBody>
          <a:bodyPr/>
          <a:lstStyle/>
          <a:p>
            <a:r>
              <a:rPr lang="en-US" dirty="0"/>
              <a:t>Chinese Ingredients</a:t>
            </a:r>
          </a:p>
        </p:txBody>
      </p:sp>
      <p:sp>
        <p:nvSpPr>
          <p:cNvPr id="3" name="Content Placeholder 2"/>
          <p:cNvSpPr>
            <a:spLocks noGrp="1"/>
          </p:cNvSpPr>
          <p:nvPr>
            <p:ph idx="1"/>
          </p:nvPr>
        </p:nvSpPr>
        <p:spPr>
          <a:xfrm>
            <a:off x="228600" y="1066800"/>
            <a:ext cx="8458199" cy="5486401"/>
          </a:xfrm>
        </p:spPr>
        <p:txBody>
          <a:bodyPr/>
          <a:lstStyle/>
          <a:p>
            <a:r>
              <a:rPr lang="en-US" sz="2000" dirty="0" smtClean="0"/>
              <a:t>Cooks also use many seasonings</a:t>
            </a:r>
          </a:p>
          <a:p>
            <a:pPr lvl="1"/>
            <a:r>
              <a:rPr lang="en-US" sz="1800" dirty="0"/>
              <a:t>Important Seasonings:</a:t>
            </a:r>
          </a:p>
          <a:p>
            <a:pPr lvl="2"/>
            <a:r>
              <a:rPr lang="en-US" sz="1600" dirty="0"/>
              <a:t>Ginger Root</a:t>
            </a:r>
          </a:p>
          <a:p>
            <a:pPr lvl="2"/>
            <a:r>
              <a:rPr lang="en-US" sz="1600" dirty="0"/>
              <a:t>Scallions</a:t>
            </a:r>
          </a:p>
          <a:p>
            <a:pPr lvl="2"/>
            <a:r>
              <a:rPr lang="en-US" sz="1600" dirty="0"/>
              <a:t>Garlic</a:t>
            </a:r>
          </a:p>
          <a:p>
            <a:pPr lvl="2"/>
            <a:r>
              <a:rPr lang="en-US" sz="1600" dirty="0"/>
              <a:t>Sugar</a:t>
            </a:r>
          </a:p>
          <a:p>
            <a:pPr lvl="2"/>
            <a:r>
              <a:rPr lang="en-US" sz="1600" dirty="0"/>
              <a:t>Bean Paste</a:t>
            </a:r>
          </a:p>
          <a:p>
            <a:pPr lvl="2"/>
            <a:r>
              <a:rPr lang="en-US" sz="1600" dirty="0"/>
              <a:t>Fermented Black Bean</a:t>
            </a:r>
          </a:p>
          <a:p>
            <a:r>
              <a:rPr lang="en-US" sz="2000" dirty="0" smtClean="0"/>
              <a:t>Monosodium Glutamate (MSG), hot pepper, sesame seed oil, star anise, Chinese peppercorns, and five spice powder are also common</a:t>
            </a:r>
          </a:p>
          <a:p>
            <a:endParaRPr lang="en-US" dirty="0" smtClean="0"/>
          </a:p>
        </p:txBody>
      </p:sp>
      <p:pic>
        <p:nvPicPr>
          <p:cNvPr id="3074" name="Picture 2" descr="http://3.bp.blogspot.com/_Qq5ZPMXQfnQ/TA6St1TfzmI/AAAAAAAAAAs/pLOHtA24fac/s1600/ginger-roo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914400"/>
            <a:ext cx="2007394" cy="228600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snakeroot.net/farm/PixVeg/Veg_Scallion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2222294"/>
            <a:ext cx="2699657" cy="195621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858000" y="3200400"/>
            <a:ext cx="2066925" cy="276999"/>
          </a:xfrm>
          <a:prstGeom prst="rect">
            <a:avLst/>
          </a:prstGeom>
          <a:noFill/>
        </p:spPr>
        <p:txBody>
          <a:bodyPr wrap="square" rtlCol="0">
            <a:spAutoFit/>
          </a:bodyPr>
          <a:lstStyle/>
          <a:p>
            <a:r>
              <a:rPr lang="en-US" sz="1200" dirty="0" smtClean="0"/>
              <a:t>Ginger Root</a:t>
            </a:r>
            <a:endParaRPr lang="en-US" sz="1200" dirty="0"/>
          </a:p>
        </p:txBody>
      </p:sp>
      <p:sp>
        <p:nvSpPr>
          <p:cNvPr id="4" name="Rectangle 3"/>
          <p:cNvSpPr/>
          <p:nvPr/>
        </p:nvSpPr>
        <p:spPr>
          <a:xfrm>
            <a:off x="4267200" y="4178507"/>
            <a:ext cx="859531" cy="276999"/>
          </a:xfrm>
          <a:prstGeom prst="rect">
            <a:avLst/>
          </a:prstGeom>
        </p:spPr>
        <p:txBody>
          <a:bodyPr wrap="none">
            <a:spAutoFit/>
          </a:bodyPr>
          <a:lstStyle/>
          <a:p>
            <a:r>
              <a:rPr lang="en-US" sz="1200" dirty="0" smtClean="0"/>
              <a:t>Scallions</a:t>
            </a:r>
            <a:endParaRPr lang="en-US" sz="1200" dirty="0"/>
          </a:p>
        </p:txBody>
      </p:sp>
    </p:spTree>
    <p:extLst>
      <p:ext uri="{BB962C8B-B14F-4D97-AF65-F5344CB8AC3E}">
        <p14:creationId xmlns:p14="http://schemas.microsoft.com/office/powerpoint/2010/main" val="2281218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125113" cy="924475"/>
          </a:xfrm>
        </p:spPr>
        <p:txBody>
          <a:bodyPr/>
          <a:lstStyle/>
          <a:p>
            <a:r>
              <a:rPr lang="en-US" dirty="0" smtClean="0"/>
              <a:t>Preparing Ingredients</a:t>
            </a:r>
            <a:endParaRPr lang="en-US" dirty="0"/>
          </a:p>
        </p:txBody>
      </p:sp>
      <p:sp>
        <p:nvSpPr>
          <p:cNvPr id="3" name="Content Placeholder 2"/>
          <p:cNvSpPr>
            <a:spLocks noGrp="1"/>
          </p:cNvSpPr>
          <p:nvPr>
            <p:ph idx="1"/>
          </p:nvPr>
        </p:nvSpPr>
        <p:spPr>
          <a:xfrm>
            <a:off x="609600" y="990600"/>
            <a:ext cx="8153400" cy="5638799"/>
          </a:xfrm>
        </p:spPr>
        <p:txBody>
          <a:bodyPr>
            <a:normAutofit/>
          </a:bodyPr>
          <a:lstStyle/>
          <a:p>
            <a:r>
              <a:rPr lang="en-US" dirty="0" smtClean="0"/>
              <a:t>Spend more time preparing food to be cooked than they spend cooking.</a:t>
            </a:r>
          </a:p>
          <a:p>
            <a:r>
              <a:rPr lang="en-US" dirty="0" smtClean="0"/>
              <a:t>Most dishes cook so quickly, cooks must assemble all ingredients in advance.</a:t>
            </a:r>
          </a:p>
          <a:p>
            <a:r>
              <a:rPr lang="en-US" dirty="0" smtClean="0"/>
              <a:t>Most preparation time involves:</a:t>
            </a:r>
          </a:p>
          <a:p>
            <a:pPr lvl="1"/>
            <a:r>
              <a:rPr lang="en-US" dirty="0"/>
              <a:t>Slicing</a:t>
            </a:r>
          </a:p>
          <a:p>
            <a:pPr lvl="1"/>
            <a:r>
              <a:rPr lang="en-US" dirty="0"/>
              <a:t>Chopping</a:t>
            </a:r>
          </a:p>
          <a:p>
            <a:pPr lvl="1"/>
            <a:r>
              <a:rPr lang="en-US" dirty="0"/>
              <a:t>Shredding</a:t>
            </a:r>
          </a:p>
          <a:p>
            <a:pPr lvl="1"/>
            <a:r>
              <a:rPr lang="en-US" dirty="0"/>
              <a:t>Dicing</a:t>
            </a:r>
          </a:p>
          <a:p>
            <a:pPr lvl="1"/>
            <a:r>
              <a:rPr lang="en-US" dirty="0"/>
              <a:t>Mincing</a:t>
            </a:r>
          </a:p>
          <a:p>
            <a:pPr marL="0" indent="0">
              <a:buNone/>
            </a:pPr>
            <a:r>
              <a:rPr lang="en-US" dirty="0" smtClean="0"/>
              <a:t>Of vegetables and meats</a:t>
            </a:r>
          </a:p>
          <a:p>
            <a:r>
              <a:rPr lang="en-US" dirty="0" smtClean="0"/>
              <a:t>Cooks can prepare many ingredients hours or even days in advance and refrigerate until used. </a:t>
            </a:r>
          </a:p>
        </p:txBody>
      </p:sp>
    </p:spTree>
    <p:extLst>
      <p:ext uri="{BB962C8B-B14F-4D97-AF65-F5344CB8AC3E}">
        <p14:creationId xmlns:p14="http://schemas.microsoft.com/office/powerpoint/2010/main" val="168674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r>
              <a:rPr lang="en-US" dirty="0" smtClean="0"/>
              <a:t>Chinese Cooking Utensils</a:t>
            </a:r>
            <a:endParaRPr lang="en-US" dirty="0"/>
          </a:p>
        </p:txBody>
      </p:sp>
      <p:sp>
        <p:nvSpPr>
          <p:cNvPr id="3" name="Content Placeholder 2"/>
          <p:cNvSpPr>
            <a:spLocks noGrp="1"/>
          </p:cNvSpPr>
          <p:nvPr>
            <p:ph idx="1"/>
          </p:nvPr>
        </p:nvSpPr>
        <p:spPr>
          <a:xfrm>
            <a:off x="685800" y="1371600"/>
            <a:ext cx="8001000" cy="5105399"/>
          </a:xfrm>
        </p:spPr>
        <p:txBody>
          <a:bodyPr>
            <a:normAutofit/>
          </a:bodyPr>
          <a:lstStyle/>
          <a:p>
            <a:r>
              <a:rPr lang="en-US" sz="2800" dirty="0" smtClean="0"/>
              <a:t>Wok </a:t>
            </a:r>
          </a:p>
          <a:p>
            <a:pPr lvl="1"/>
            <a:r>
              <a:rPr lang="en-US" sz="2400" dirty="0"/>
              <a:t>the most versatile appliance</a:t>
            </a:r>
          </a:p>
          <a:p>
            <a:pPr lvl="1"/>
            <a:r>
              <a:rPr lang="en-US" sz="2400" dirty="0"/>
              <a:t>Looks like a metal bowl with sloping sides</a:t>
            </a:r>
          </a:p>
          <a:p>
            <a:pPr lvl="1"/>
            <a:r>
              <a:rPr lang="en-US" sz="2400" dirty="0"/>
              <a:t>Some have covers</a:t>
            </a:r>
          </a:p>
          <a:p>
            <a:pPr lvl="1"/>
            <a:r>
              <a:rPr lang="en-US" sz="2400" dirty="0"/>
              <a:t>Ideal for stir-fry because they conduct heat evenly and rapidly.</a:t>
            </a:r>
          </a:p>
          <a:p>
            <a:pPr lvl="1"/>
            <a:r>
              <a:rPr lang="en-US" sz="2400" dirty="0"/>
              <a:t>Few foods cannot be cooked in a wok</a:t>
            </a:r>
          </a:p>
          <a:p>
            <a:r>
              <a:rPr lang="en-US" sz="2800" dirty="0" smtClean="0"/>
              <a:t>Steamer</a:t>
            </a:r>
          </a:p>
          <a:p>
            <a:pPr marL="742950" lvl="2" indent="-342900"/>
            <a:r>
              <a:rPr lang="en-US" sz="2000" dirty="0"/>
              <a:t>Looks like a round, shallow basket with </a:t>
            </a:r>
            <a:r>
              <a:rPr lang="en-US" sz="2000" dirty="0" smtClean="0"/>
              <a:t>openings</a:t>
            </a:r>
            <a:endParaRPr lang="en-US" sz="2000" dirty="0"/>
          </a:p>
        </p:txBody>
      </p:sp>
      <p:pic>
        <p:nvPicPr>
          <p:cNvPr id="4098" name="Picture 2" descr="http://thumbs.ifood.tv/files/imagecache/600x500/wfhwwa_how_to_season_carbon_steel_wo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990600"/>
            <a:ext cx="2438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470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125113" cy="924475"/>
          </a:xfrm>
        </p:spPr>
        <p:txBody>
          <a:bodyPr/>
          <a:lstStyle/>
          <a:p>
            <a:r>
              <a:rPr lang="en-US" dirty="0" smtClean="0"/>
              <a:t>Chinese Cooking Utensils</a:t>
            </a:r>
            <a:endParaRPr lang="en-US" dirty="0"/>
          </a:p>
        </p:txBody>
      </p:sp>
      <p:sp>
        <p:nvSpPr>
          <p:cNvPr id="3" name="Content Placeholder 2"/>
          <p:cNvSpPr>
            <a:spLocks noGrp="1"/>
          </p:cNvSpPr>
          <p:nvPr>
            <p:ph idx="1"/>
          </p:nvPr>
        </p:nvSpPr>
        <p:spPr>
          <a:xfrm>
            <a:off x="609600" y="1295400"/>
            <a:ext cx="8077200" cy="5333999"/>
          </a:xfrm>
        </p:spPr>
        <p:txBody>
          <a:bodyPr>
            <a:normAutofit/>
          </a:bodyPr>
          <a:lstStyle/>
          <a:p>
            <a:r>
              <a:rPr lang="en-US" sz="2000" dirty="0" smtClean="0"/>
              <a:t>Cleaver</a:t>
            </a:r>
          </a:p>
          <a:p>
            <a:pPr lvl="1"/>
            <a:r>
              <a:rPr lang="en-US" sz="1800" dirty="0"/>
              <a:t>Because Chinese eat with chopsticks, cooks must cut all ingredients into pieces that diners can </a:t>
            </a:r>
            <a:r>
              <a:rPr lang="en-US" sz="1800"/>
              <a:t>handle </a:t>
            </a:r>
            <a:r>
              <a:rPr lang="en-US" sz="1800" smtClean="0"/>
              <a:t>easily.</a:t>
            </a:r>
            <a:endParaRPr lang="en-US" sz="1800" dirty="0"/>
          </a:p>
          <a:p>
            <a:pPr lvl="2"/>
            <a:r>
              <a:rPr lang="en-US" sz="1600" dirty="0"/>
              <a:t>Use cleavers to perform all cutting tasks as well as crushing and pounding tasks</a:t>
            </a:r>
          </a:p>
          <a:p>
            <a:pPr lvl="2"/>
            <a:r>
              <a:rPr lang="en-US" sz="1600" dirty="0"/>
              <a:t>Use the wide flat sides of blades to scoop and transfer foods.</a:t>
            </a:r>
          </a:p>
          <a:p>
            <a:r>
              <a:rPr lang="en-US" sz="2000" dirty="0" smtClean="0"/>
              <a:t>Other utensils used:</a:t>
            </a:r>
          </a:p>
          <a:p>
            <a:pPr lvl="1"/>
            <a:r>
              <a:rPr lang="en-US" sz="1800" dirty="0" smtClean="0"/>
              <a:t>Curved Spatula</a:t>
            </a:r>
          </a:p>
          <a:p>
            <a:pPr lvl="1"/>
            <a:r>
              <a:rPr lang="en-US" sz="1800" dirty="0" smtClean="0"/>
              <a:t>Chopsticks</a:t>
            </a:r>
          </a:p>
          <a:p>
            <a:pPr lvl="1"/>
            <a:r>
              <a:rPr lang="en-US" sz="1800" dirty="0" smtClean="0"/>
              <a:t>Wire mesh strainer</a:t>
            </a:r>
          </a:p>
          <a:p>
            <a:pPr lvl="1"/>
            <a:r>
              <a:rPr lang="en-US" sz="1800" dirty="0" smtClean="0"/>
              <a:t>Ladle</a:t>
            </a:r>
          </a:p>
          <a:p>
            <a:pPr lvl="1"/>
            <a:r>
              <a:rPr lang="en-US" sz="1800" dirty="0" smtClean="0"/>
              <a:t>Bamboo Brush</a:t>
            </a:r>
            <a:endParaRPr lang="en-US" sz="1800" dirty="0"/>
          </a:p>
          <a:p>
            <a:pPr marL="914400" lvl="2" indent="0">
              <a:buNone/>
            </a:pPr>
            <a:endParaRPr lang="en-US" dirty="0"/>
          </a:p>
          <a:p>
            <a:endParaRPr lang="en-US" dirty="0"/>
          </a:p>
        </p:txBody>
      </p:sp>
      <p:pic>
        <p:nvPicPr>
          <p:cNvPr id="1026" name="Picture 2" descr="http://www.americanprogress.org/wp-content/uploads/issues/2011/06/img/chopsticks_o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7724" y="3733800"/>
            <a:ext cx="2905124"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569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Cooking Methods</a:t>
            </a:r>
            <a:endParaRPr lang="en-US" dirty="0"/>
          </a:p>
        </p:txBody>
      </p:sp>
      <p:sp>
        <p:nvSpPr>
          <p:cNvPr id="3" name="Content Placeholder 2"/>
          <p:cNvSpPr>
            <a:spLocks noGrp="1"/>
          </p:cNvSpPr>
          <p:nvPr>
            <p:ph idx="1"/>
          </p:nvPr>
        </p:nvSpPr>
        <p:spPr/>
        <p:txBody>
          <a:bodyPr>
            <a:normAutofit/>
          </a:bodyPr>
          <a:lstStyle/>
          <a:p>
            <a:r>
              <a:rPr lang="en-US" sz="2800" dirty="0" smtClean="0"/>
              <a:t>Four main cooking methods:</a:t>
            </a:r>
          </a:p>
          <a:p>
            <a:pPr lvl="1"/>
            <a:r>
              <a:rPr lang="en-US" sz="2400" dirty="0" smtClean="0"/>
              <a:t>Stir Fry</a:t>
            </a:r>
          </a:p>
          <a:p>
            <a:pPr lvl="1"/>
            <a:r>
              <a:rPr lang="en-US" sz="2400" dirty="0" smtClean="0"/>
              <a:t>Steaming</a:t>
            </a:r>
          </a:p>
          <a:p>
            <a:pPr lvl="1"/>
            <a:r>
              <a:rPr lang="en-US" sz="2400" dirty="0" smtClean="0"/>
              <a:t>Deep Frying</a:t>
            </a:r>
          </a:p>
          <a:p>
            <a:pPr lvl="1"/>
            <a:r>
              <a:rPr lang="en-US" sz="2400" dirty="0" smtClean="0"/>
              <a:t>Simmering</a:t>
            </a:r>
          </a:p>
          <a:p>
            <a:pPr lvl="1"/>
            <a:r>
              <a:rPr lang="en-US" sz="2400" dirty="0" smtClean="0"/>
              <a:t>* Sometimes Roasting</a:t>
            </a:r>
            <a:endParaRPr lang="en-US" sz="2400" dirty="0"/>
          </a:p>
        </p:txBody>
      </p:sp>
      <p:pic>
        <p:nvPicPr>
          <p:cNvPr id="5122" name="Picture 2" descr="http://samsplacelivonia.com/wp-content/uploads/2011/06/stir_f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780211"/>
            <a:ext cx="3581400" cy="2376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590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
            <a:ext cx="7125113" cy="924475"/>
          </a:xfrm>
        </p:spPr>
        <p:txBody>
          <a:bodyPr/>
          <a:lstStyle/>
          <a:p>
            <a:r>
              <a:rPr lang="en-US" dirty="0" smtClean="0"/>
              <a:t>Stir Fry</a:t>
            </a:r>
            <a:endParaRPr lang="en-US" dirty="0"/>
          </a:p>
        </p:txBody>
      </p:sp>
      <p:sp>
        <p:nvSpPr>
          <p:cNvPr id="3" name="Content Placeholder 2"/>
          <p:cNvSpPr>
            <a:spLocks noGrp="1"/>
          </p:cNvSpPr>
          <p:nvPr>
            <p:ph idx="1"/>
          </p:nvPr>
        </p:nvSpPr>
        <p:spPr>
          <a:xfrm>
            <a:off x="304800" y="762000"/>
            <a:ext cx="8534399" cy="5943601"/>
          </a:xfrm>
        </p:spPr>
        <p:txBody>
          <a:bodyPr>
            <a:normAutofit/>
          </a:bodyPr>
          <a:lstStyle/>
          <a:p>
            <a:r>
              <a:rPr lang="en-US" dirty="0" smtClean="0"/>
              <a:t>Most common cooking method</a:t>
            </a:r>
          </a:p>
          <a:p>
            <a:r>
              <a:rPr lang="en-US" dirty="0" smtClean="0"/>
              <a:t>Meat, poultry, fish, and vegetables can be stir fried</a:t>
            </a:r>
          </a:p>
          <a:p>
            <a:r>
              <a:rPr lang="en-US" dirty="0" smtClean="0"/>
              <a:t>Must cut all ingredients into uniforms pieces so they cook evenly</a:t>
            </a:r>
          </a:p>
          <a:p>
            <a:r>
              <a:rPr lang="en-US" dirty="0" smtClean="0"/>
              <a:t>To Stir Fry:</a:t>
            </a:r>
          </a:p>
          <a:p>
            <a:pPr lvl="1"/>
            <a:r>
              <a:rPr lang="en-US" dirty="0" smtClean="0"/>
              <a:t>Heat a small amount of oil in the wok.</a:t>
            </a:r>
          </a:p>
          <a:p>
            <a:pPr lvl="1"/>
            <a:r>
              <a:rPr lang="en-US" dirty="0" smtClean="0"/>
              <a:t>When oil becomes hot, add the ingredients that need the </a:t>
            </a:r>
            <a:r>
              <a:rPr lang="en-US" i="1" dirty="0" smtClean="0"/>
              <a:t>longest </a:t>
            </a:r>
            <a:r>
              <a:rPr lang="en-US" dirty="0" smtClean="0"/>
              <a:t>cooking time (meats).</a:t>
            </a:r>
          </a:p>
          <a:p>
            <a:pPr lvl="1"/>
            <a:r>
              <a:rPr lang="en-US" dirty="0" smtClean="0"/>
              <a:t>Then add the ingredients that cook more </a:t>
            </a:r>
            <a:r>
              <a:rPr lang="en-US" i="1" dirty="0" smtClean="0"/>
              <a:t>quickly</a:t>
            </a:r>
            <a:r>
              <a:rPr lang="en-US" dirty="0" smtClean="0"/>
              <a:t>.</a:t>
            </a:r>
          </a:p>
          <a:p>
            <a:pPr lvl="1"/>
            <a:r>
              <a:rPr lang="en-US" dirty="0" smtClean="0"/>
              <a:t>Stir continuously throughout cooking period.</a:t>
            </a:r>
          </a:p>
          <a:p>
            <a:pPr lvl="1"/>
            <a:r>
              <a:rPr lang="en-US" dirty="0" smtClean="0"/>
              <a:t>When vegetables are crisp-tender, the dish is ready to serve. </a:t>
            </a:r>
          </a:p>
          <a:p>
            <a:pPr lvl="1"/>
            <a:r>
              <a:rPr lang="en-US" dirty="0" smtClean="0"/>
              <a:t>* Sometimes you might add a little stock or water and seasoning to form a sauce.</a:t>
            </a:r>
          </a:p>
          <a:p>
            <a:pPr lvl="1"/>
            <a:r>
              <a:rPr lang="en-US" dirty="0" smtClean="0"/>
              <a:t>* Stir fry foods cook rapidly so you must watch them carefully</a:t>
            </a:r>
          </a:p>
          <a:p>
            <a:pPr lvl="2"/>
            <a:r>
              <a:rPr lang="en-US" dirty="0" smtClean="0"/>
              <a:t>Food retains color, texture, flavor, and nutrients. </a:t>
            </a:r>
          </a:p>
          <a:p>
            <a:pPr lvl="2"/>
            <a:r>
              <a:rPr lang="en-US" dirty="0" smtClean="0"/>
              <a:t>Must serve immediately or vegetables will lose texture and flavor. </a:t>
            </a:r>
          </a:p>
        </p:txBody>
      </p:sp>
    </p:spTree>
    <p:extLst>
      <p:ext uri="{BB962C8B-B14F-4D97-AF65-F5344CB8AC3E}">
        <p14:creationId xmlns:p14="http://schemas.microsoft.com/office/powerpoint/2010/main" val="1778571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310</TotalTime>
  <Words>1166</Words>
  <Application>Microsoft Office PowerPoint</Application>
  <PresentationFormat>On-screen Show (4:3)</PresentationFormat>
  <Paragraphs>177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Summer</vt:lpstr>
      <vt:lpstr>ASIA</vt:lpstr>
      <vt:lpstr>China</vt:lpstr>
      <vt:lpstr>Chinese Ingredients</vt:lpstr>
      <vt:lpstr>Chinese Ingredients</vt:lpstr>
      <vt:lpstr>Preparing Ingredients</vt:lpstr>
      <vt:lpstr>Chinese Cooking Utensils</vt:lpstr>
      <vt:lpstr>Chinese Cooking Utensils</vt:lpstr>
      <vt:lpstr>Chinese Cooking Methods</vt:lpstr>
      <vt:lpstr>Stir Fry</vt:lpstr>
      <vt:lpstr>Steaming</vt:lpstr>
      <vt:lpstr>Deep Frying</vt:lpstr>
      <vt:lpstr>Simmering </vt:lpstr>
      <vt:lpstr>Roasting</vt:lpstr>
      <vt:lpstr>Chinese Grain Products</vt:lpstr>
      <vt:lpstr>Chinese Grain Products</vt:lpstr>
      <vt:lpstr>Vegetables</vt:lpstr>
      <vt:lpstr>Main Dishes</vt:lpstr>
      <vt:lpstr>Tea</vt:lpstr>
      <vt:lpstr>Meals</vt:lpstr>
      <vt:lpstr>PowerPoint Presentation</vt:lpstr>
    </vt:vector>
  </TitlesOfParts>
  <Company>Monticello Public Schools #882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dc:title>
  <dc:creator>Windows User</dc:creator>
  <cp:lastModifiedBy>Windows User</cp:lastModifiedBy>
  <cp:revision>17</cp:revision>
  <dcterms:created xsi:type="dcterms:W3CDTF">2012-11-20T23:31:36Z</dcterms:created>
  <dcterms:modified xsi:type="dcterms:W3CDTF">2012-12-03T19:26:50Z</dcterms:modified>
</cp:coreProperties>
</file>