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6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4171D91-4BCE-4E79-A9EC-609CEC96E68C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007ED9-F8E4-4905-B548-B5B857899E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2819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 smtClean="0">
                <a:latin typeface="Gigi" pitchFamily="82" charset="0"/>
              </a:rPr>
              <a:t>Hors d’Oeuvres,</a:t>
            </a:r>
            <a:br>
              <a:rPr lang="en-US" sz="6500" b="1" dirty="0" smtClean="0">
                <a:latin typeface="Gigi" pitchFamily="82" charset="0"/>
              </a:rPr>
            </a:br>
            <a:r>
              <a:rPr lang="en-US" sz="6500" b="1" dirty="0" smtClean="0">
                <a:latin typeface="Gigi" pitchFamily="82" charset="0"/>
              </a:rPr>
              <a:t>Appetizers,</a:t>
            </a:r>
            <a:br>
              <a:rPr lang="en-US" sz="6500" b="1" dirty="0" smtClean="0">
                <a:latin typeface="Gigi" pitchFamily="82" charset="0"/>
              </a:rPr>
            </a:br>
            <a:r>
              <a:rPr lang="en-US" sz="6500" b="1" dirty="0" smtClean="0">
                <a:latin typeface="Gigi" pitchFamily="82" charset="0"/>
              </a:rPr>
              <a:t>and</a:t>
            </a:r>
            <a:br>
              <a:rPr lang="en-US" sz="6500" b="1" dirty="0" smtClean="0">
                <a:latin typeface="Gigi" pitchFamily="82" charset="0"/>
              </a:rPr>
            </a:br>
            <a:r>
              <a:rPr lang="en-US" sz="6500" b="1" dirty="0" smtClean="0">
                <a:latin typeface="Gigi" pitchFamily="82" charset="0"/>
              </a:rPr>
              <a:t>Sandwiches</a:t>
            </a:r>
            <a:endParaRPr lang="en-US" sz="6500" b="1" dirty="0">
              <a:latin typeface="Gigi" pitchFamily="82" charset="0"/>
            </a:endParaRPr>
          </a:p>
        </p:txBody>
      </p:sp>
      <p:sp>
        <p:nvSpPr>
          <p:cNvPr id="4" name="AutoShape 2" descr="data:image/jpeg;base64,/9j/4AAQSkZJRgABAQAAAQABAAD/2wCEAAkGBhQSERQUEhMVFRQVFxQVFBQXFxcXFBUXFBcVFBQVFBQXHCYfGBklGRQUHy8gIycpLCwsFR4xNTAqNSYrLCkBCQoKDgwOGg8PGiwkHCQsLCwsLCwsLCwsLCwsKSwsLCwpLCwsLCwsKSwsLCksKSwsLCksLCwsLCwsLCwsKSwsKf/AABEIAMIBAwMBIgACEQEDEQH/xAAcAAABBQEBAQAAAAAAAAAAAAAFAAIDBAYHAQj/xAA9EAABAwIEBAQDBgUEAgMBAAABAAIDBBEFEiExBkFRYRMicYEykbEHFEKhwfAVUnLR4SNikvEzgiREshb/xAAaAQADAQEBAQAAAAAAAAAAAAABAgMABAUG/8QAJREAAgICAgIDAAIDAAAAAAAAAAECEQMhEjEEQRMiUTJhFDOB/9oADAMBAAIRAxEAPwDt4K9uoWvTw5SUhmiRJNBTlROxSCoyuBabajZcoxaLwJ3NB0vcLTcXVE0biQCG8nBc6xTEHF13G56rx/Kfyaa2dUI0g1LIJWFjlnK7hmVurbFvRTUWKA6c0epakkbrhjJxdMopUcnxekfG/wA7SFShlsbhdfxXBmTN84CwOMcJmM3ZqOi78eZNVIW3dg+rkzsCq02jgnShzNCCLK3QVbcw0VOolYu2aGhqQ1vREBioEZd0QTFjmjDm7hAqnEnFuUaDmuNYOTtHTKddh2i4rf8AeWOJ8oNj6LT8Y4X44jlbrtdcxivcWXS8JxT/AOM1j9wqZYxxrRlK1ZYwHB3tAtoui8P9EAwN4fGj2DaPCnjS5KSIZXezReAvfBVmyVl7XxHn82VvBXhgVqyVlviNzZTNOvPBVwheZUvxjfID6k5QshxZiH+nlB3WsxV42XM+O3SNcC1hLQNSOS83yH9qR2YN02BHVCL4FXsacz9kDwilNQCQ4DkBzujkWARxs88hLt7DZclqJ23Zoa/i5j4jG0gX0BvqFFJxgY4w0HUAXcssadhdcDQITjdfrbkm+eUujlnFOXBGkOOvc7OXkq5PxAAy4+IrBU1S8m2oHdEZqnRCOJvbOpKKpGkhx9+UXdqksh/Ebc16rfEhtH0G1yka5QKQFemmeM0TNKrYpiQhYXHYKVrkG4tkBgcOyZypCqOyz/GYJY7uIsRzXO+LsKgdd0RA9Nvks9V1kjBYE2QCuxV/Urml9+yyXERBY7RE6HGS06rLSV5ve6kjxEHsVzZMF7Qh0mhxJsnNWZsPa5YCixDXymxWqw3HCRZy5XcexkwfxFgrS0kBYF8eR9u66zUtEg9Vjcb4WeTdgV8M6dPo21tA6eb/AEyhUFI5yIihlaMrmlL7k+21lZS49HQ5J7PIoBHyuUewike83dsgtPA5pudVr8Fk0XLldloSTQewucx2AWqoajVp7hZKnicXCwK1FLTOABskjKtInkaNw06L1VqCfMxp9irK+jg7imeY1TEkkkmAeWSJTJJ2t3NlUqq4bNN7qOTLGCexoxbAmK1wznXZBK/FmWsbG+is4pw86aQ2kyg7D+6qVHCxjHnIdbY3XhvnJuVaO5J9IpsxOmY3w2wtaebgBudz6rOYjVuElh5gefRX6/C7O0cFm+I4ZowHWu3qOXqocJTdM7lxSCb5wBYuA6psL6ZzhnBJHNZKGvJ3KsxzX2V44eOxVGF2bDGaRkuVzdMo0IQKrpMrSbkolhNXnZlO42XlZFcEK8egtJGGkrHXKS9rICHuHdJVIWz6kCddQOlsqNZiYbzXRyo4+ISdLZZLi3EQBa6sVGO2aVh8cxMvJU5THSoC19UCSs/XC6KVLbofNCkjIDAc6pvKM1FKh8tKrRkTaIKedwcMp1Wsw/FraO0Kg4U4fzkyOGnJV+KnNjeA3dc2VrJPgh1Co8maulxoD0R+hqWvC5VQYvyKP0WPlnouaWOWNiqRuKikYeSoyYdGd0I//qA5ObiObmpzyP8ABuSDEHCscnwu9kYw3hoRnQLNUNe6N2ZrvZa7CuJWyeV1gUsZRl32MpBuKjDRoAp4gbaqo032cvX1WqslswZwV9iW+6MLMYXKTKLbLTr1vElcK/DnyrYkySSwuUpXEA2QM8Sx63IuNMp6p8uaOPTEjGxta4vddDRVWuDuny46wmxBH0VGSqjacxNz0XiSfJ9nWi46bOOYPIrN4nXyh5a87bHqFcZjjXP0KWJ0njAFpGYdea3aLQlXYCmkUJkuCDqOiqYxiBg0kaW8r8vmgMnFTQb/ADVEr6LWAK+PLK8A8zp0T4JCFQxCrD5XOGxKL4BStmJY82XU1UbYie6CFBXZHA3WjbVskbcHVBK3gkZSY5HA8gdlmg6alec9/wBCkUb2mUc/TQfroT4jtP3ZeoCcfPRJb45fhucf0+g8SxO2xWZrcRJKKVsRJVCXCiVR2cZo8FiHgMNhdzQT3vrqhGJcCxyAmN5Y+7jrqw31DbD4QNrr3C6h7GhnS/yOtkbhrL7rk6kY5HXULo3lj2lrm6EH96juqEka7XiOFRVLMsovb4Xfib/SVgsY4EmiuWN8VnIt+L3Zv8rq6AzESwqKnoc72t6nVFKimLdHAtPQgj6plC4MfmOttrItugJbNHUllPBpyGi5rXxuleXnn9FpMRrXTaHRvRUXQIYY8NvsbI+Wl0Zp1IQnxVL2raYbw7HUNs2bJKASWvYMp7Mc119uoTangGcatEcmn4HjQ21Ba/KdDcbclV5odSIUZuiqnyPaxsbnvcbNawFznHewaNStHQcNVb35G01QHhubK6NzNOoL7A+xR/DpoKOaKCCnkY+WEPkmk/8APoXtcxzSLMHlBsw2OYXvuddT4+4WF9BsPXdQm4X0dEPHcldmAq8EqacDx43xh3wlwFj2uCRftunUUuVwOZdGrHU9WzJOy99AR8Qv/K7dp226LlXF3Df3Rw8Oo8RhNjdzc7TyuAB8xfcbXUHijJ6NLE4mvp+K2tsC4IqzFQ8XadFx6Jh7rX8JzyZstiR9Ezg4rsRM7FwnK1zD/Nf3WgWS4ZoHZw/YAbdVrF63i/6znydiIWVxzhEvJdGQL62QrFvtAniq3QeCAGuy76kO+B4J0sR+9FUm+0KZrnsc0cxruD6rl8jLhyKppjxxyRnMRxV0Ehjc7UfJRR8St/EL9ws9jmXOXyPLnONygNTipGjBZefHFy/iO9HSDDHL54n2cq8uMSQ/HqBzC5lDjMjHXa4go7T8YtkblmBv/MFSXjzjvs3M24x2OduV9ng8ih8/CdE8XyWJ6EhARSMPnhkvztdRfx5zTZ19FoOS/iHl+jMV4Dc03gOZv8p3Cp0tFPTODnRuA521+iNM4zDdgSmnjYn8At3Vuc2qkh4zUXYew+t8VgcgfFNFnaT0RHC8fjd8QaPTROxamimOkmUdOSlGdFnkTOaujIXi3P8ABafnIkuj/I/ojSO1toL7hTNoArzE8NVqA2BKvDg0Zu4/NQMiWifCHAg7FZ50Zhkc255EdCCubPCnYE7J4W66myuCqyjdUchdrcC/XT81N4DdPPr6Gw91G66CWZKwO0c0H1Fx+aGYjw5T1DbPjaCPhcwBr2+hAsfQ3VzwbHqOoT2p1N+zUjnGJ/ZzUNcfCAlbysQ13u1x+hVGXgWpYA6aPw2XALi5p32GVpJJXYIISNefRZjjQXmgDi4NDJSW3NiQYwPL110N76n1VJOo2aO5UYL+DRtJcHloFhd17h3M+QiwvyKLxVQZZz3NkOUHykZX2OUmRg1BHbQ6dwWzQg3sNORP+LFZXGc8Tw6PykAgc2kbEEc1yP7aZ1PHF+jStqmyebS+uvY209rKQO6Ln+H4y+E2d5gd+oPMjl7LQU3EUbh8QHrofz3VqoKlXYQxSvLGEg2Vv7NchEkrg1+ezAHAOtbzuve9rkt/4rNYlP4wytJIO+Xex6d0a4WmELMsRcLaOY8am+5vbQ99uVlHnGG2POa4/wBGqxjg6lqblrWwSjZzGgNdfbxGCwI03Fj3OyuYbw3DTNHxXNrkkEXtqAQ0d0Op6wE5nPd2YbaX7j/Ktw43rlGx0I3B9lTnaJLHF7RoaPG2RiwsfdEaPH2PNtvp1XM58Yb4r8nwhx06WOo3PO6u02MZbv0NtgdieWi0PMyQ1ejZfHglbNVxhwvHWt8jwyoYPI8a6b5X2/CVyTE6SaGUxzts9vMG4d3uuz8MZzEHyDWQZ82m2gGnK4AXOsZpDWYkW38oN3H/AGt3HvsunMlOKnVNnHjbWjB463M0PG40d+hWclC7VxP9mzZoi+kIjeBrEfgeAOXMOXF6hhBIOhBII6EaEIYlxVGydlN4ULgrLwoSF1xZJnkNQ5hu1xBRKHiF20jQ4fmhhamlq0oRl2hdoM5o36tJb2OydJQuaLjX0QVriNlepcWLdHahRljkv4jX+l+ngPK90QAfa1lDScRR7OaiTOIKdc0ud7iUVFUU/ZJW/wCPU3UpJft+DaPocJzWJtk9q9BAZ6hGNwkObINB8LvztftqUYuo56cPa5p2II/yhOPJUKnRka+qLRpt22V6lrI5ba5Xd9j7qniVBJGCJACCbNeALO9bag25HugwcQV5c04sqtm3p4mN3kb7OCixHHqWmaXySN09yezQNz2WOEoWI4plcKseL/4nNHhEchoJBto7Nc+hCbHk9JDRhye2EuM/tDlq2yRX8Cmc6wAH+pI3o9wJtqL2FulzZScMuaGyTTPe8vcAxxcfOGtF3EuGb4iRvbyDogVRhrHs3Dudx+V+6e2W1PGG3AaHNN+bg45j3F1Scm4nRCMVpGrficX4XEetiR72v7rOVVM6SVx8SNzOTbOz29b237IHNVG+6K4ZSWaHuF3O8w01a3l6E/RRf0Vs05KCsgbggLvN66b2VDFqMB9o7B2UHLpzJuLk8wBa60heLfXsBsP30We4jpoowZJLvlk0Y25Abtrp0AGvfuthk5SOeM3Nu+i7htHJluW6ad+Wv77LQ0eI5fiHuszT8bsiblLHOHLUfmg+L8WyTaNHht/lBufdyH+LPI76DKEP06T98Y4W0B+Vx+hXsVK/44RntqYxrIB1a38Y9NexXKDi08Lg0Sk6C7T5g0nl5hofRaHC+MakPY1rIyXWtcuHqczXaAW9rFOvFnDdpoTHOcX9QjSVhqKqSNgYwBxL3aCONgPbn/tGt79CjZkuQzkPzRGapbq8CMySG75GtF3kCwJNrutb4j5jzQWqxJsTvFfYsEgzjWxYXAPGmurbgeoXNkqU1GJbI5SSs6/gddnptWlpjHhncg5Wts5pI1BBHvcclmqLh8RPkmEmZ0m7bWDRe/qVn8Q+3KAxvjiic02IY4EEDTS7S0c+SD8PfabdzWzgDMfjbsP6m9PRetmd17JY8T26Ol0U52XGOOuH3txCRrGOcZT4jGtFy7MPNlA3sQ5djoJ2SDO1zXAi4cDoR1BXuIQNZ/rNjDpwxzYyfiGaxsCdhcC5XOpcQyVnzbLTkGxFiNCOhG4URhK69R/ZNG5l5qh3inUlgBZruPMLk31vospxZwb9yexviCTxA5ws3KQGm2oJOq6FNEXBmJMJXngox90XopE/MHEC+AUvAKNikCcKII8wcQI2AqVlKeiNCkCkZAErmHiB/uZSR3wl4l5DUfSll60JJk0uUE5XG3JoLj8hurAJCnNKy8v2i0bXFrnPa5u4cxwI9WnUJzPtHoTvNb1Y/wDslWWF9m4S/DT1FK2Rha4XB3/Qjuud18BY9zXfE02PtsfcWPutRD9oFAf/ALUfvmH1CBcRYlBNJngljkBaMxY4Os4XGttri3yS+RxlDkmCCadNAOWQhZri9ofTl3ONweDbl8Lh8j+QWhmeCEPmeBcEf5B3C81OnZdGEpcTc0bqw/EZ5HNYwZ3WFm2uQOQ0tYdzsnv4fMlT4dOAGnX8WSNoGuZ1jbUG3W4AutZR4eymZkZqTq+QiznncEjk3oLn56rpbitoom2A6fhk3aZ3tJvcxsvY88pceV97Da9uSKS1DQctzfmbaX+f/Vk8P3d159B+/qh1dGWjyWJ0tfbcXuPS65W3N2+hF9nbJ62XKfkT6AArA4riJlmc5x7NHQD9390f4ixOwd1PlH6lCqDBHT2LQGM0u4381tyBudeey7PGioR5P2KlrQMDr69v+15f9P8AKJtpo2lzXgAtcRcki4sLA+9z7+qoS0L22cRdp2ePM08txt0suxNMWSa2RA/v0RDCK8RuGY+XUXsCRmB1F+V97d0Mvrbn+a0uAYGbudK212kMB3BuCH/lt3KXM4qP2DjtvRtMAfCxjXOzPeQbsLrMBudg3U8tb+yt4lh8FVE+FjfCe4eR4c8gOBu0OBcQWkix6XvyWbwWO7MxOoLh8iRojdA05l4UuUZ2vTPRjGM4pyRzZmGSEuHhvOUua6zSQCzV4c4CwtY3Wm4W+zuoqXMcW+FDckyPuNBvkFvOeWnXcLrdM/xGFp/EHBw5PzCzrja5vvzV1k9m9NLAenLtsu2flN9I5pLjodhdAymibGzUNAAJ1ce5K8qpCLk+gC8bUgXLjp9P8qCes8UgAWaNr7+p/sppat9kqJab4gTr0Cwf2mxN+8MObz5LOZe+VoN2Hte7vkuiwWjG+/MrlvG84krH2Nw0MZvcXDfNb3J97q8NCszWReZFY8NeiJWsUrZVYgonP1A06kgN+ZsFI2EDUi42A6nkFK9hsLnXlbl6dApynTpDKFq2RPw94Fy05f5hq3/kNFGIkZwfE3wPDhqNnDk4cwequY/Qx3bLEMrJNS0bB2+g5A9PVZSd0zOJnPBXquiBJOA78kvAvV1Eini+BQVTcs8TX9CdHN/peNR7FZKp+yGmJ8ks7O12OA+bb/mt2EkHGMu0BNro5rL9iTHfDVuH9UQP0eFXfwE7DWlxqBIJS1gGQtILQ919XEbXXVGFBuOKHxKR5td0REre2U+Y/wDAuSzxR4Ols3OV02c7EJcbBQ1FH/Nv0/yEo621jfUKy3EGSmziGu/I/wBl5SSZYFNcyFpt8T7Zj2F7NHbUn1KoTYpmNlbx2nyjfZZmnnBka2/P6a/on4umXtcAvVVwaQAq0tUL35D9/oUMrqkulc1uttNDcabm6s1TMjWt3Jte3tf2WUKSJXUaRQo6ASP8Scd2Rn53db6fPojkklxcbqq9zRa99Bvra1/lfRXDINrKkpNl4woESYTK8uIcMrrAjlYbA/vmrTeHpA0gEFp0sALFttNxob77bdUVgNtemqu/eWhnbvoL9im+Vh+NIz0B8Is8Rjb6XcQPN/uzAaHT8umx3D6c1LgI7ZiMxvoGjbMT09L7qtwxhIqqhzJXkmznOIvZsbXaNbplzG4A6ey6CzDmxC0ULI2aataC4/1yG7j7lZw5GlJJV7AEGBwUkRi/8srs7jIRZsfiEnLGy51F9zrf5K5h1BFpcHucx176IVjkhY9ve/5f9r2hrjZJKm9oVNpVZqI62OM2DSe+Y/ROqcZj3uW8rH9EDibJK7LE3M7qdGsH8z3WNuw3J2RKDh+KPzTvMr7fCDlYPS3mI9x6IU30hWxzXPn+AWYN3HS5/fJEqdrItzmP5fJDqvE8o0s1oGwFmtCxuK8QyvcQxp8Pu25d69uyKVC9mlx/jI6sh+LYv5N/o79+SxP3dTQ4m4fFAw/+rh9CFOMcZ+Kmb7Pkb9SU3KgOLKf3VSR0ZJsASTyCuNx2n507x/TKD/8Apijl4nZEQYWEX0d4gDj/AOpaRb5JnNegcGPmw8h7GuaRlFzcc+qqTMu4n5enJNn4kMh3P0TYMSbfzj3G/wAuajCVSfIaXVFiKHdTx1RfE1nS36qGd2ezIfNm3I6dNdkYw7BMrbHfme6slyla6B0ge2mKS1sWCaBJdFCnQLpZk18dxZBcRopmXdE+/wDtP6KrdEkrDy9BXOJ+OJ4XWlbsi2HfaLC74wWlBZEZxNowaqUtuEIpceif8LwfdEGVreqtCcSUos5PxhwtJSPLmC8LicruTQdo39COR5gddFlqiYttmFuYI1HzGy7xWYzE0HMR3HVci4vqIZJ3+CxrIxYZWgNBNvM6w01J/ILzvIxQh9ov/hWLl7A+JSmSAWOpbp7aIbQcImJrZ3zBzrC8bW+UZ9NXk3JF+Q/uiNFVhrMpbm3trY6+y9++B12kODTprbRSU2otL2O9oqnDIo3vkbcZrXAPluOjdu59eSqxHO4vO+3p2RuHBHEeb2A+pVyg4DLiXunDRzY1uc27kuAB9AUseT/kHG92zN+XXMCb7Ect9fzRT7gwBpbmN7k3Jef7rUUXA9ONXOkeb83ZRpYj4ADfTkUeipPDFo2BoA2aLWHsnps6HlS6MFQYPNUPyxsdG3UmWVrw221mtsC467fRFx9mMZ1kqpSd3ZWMaCf/AGLrBalhO5TKupDG5ifZPGKiI8kmQYPh8VFFkivcm73usXv6ZiABYbAAWHzvY/ivRZ6pr3PO9h0/e6r+PbntqhzoXsl4jonVM8McVsxa9zidGta0taSevxN0GuoRWi4UgYAHeI8i13ZrX6+UDQe5/VSYNGCQ+wzZcoPMNJDiB6loPsOimxPEC1rg3k7KB1NvM4+4I+SVNS2ayWqqmwsyRgNHJo39fXudUArsWDBme4Dp1J6DqgeLcVNiJa3zyc/5W9i7r2Cys1c+R5c83J+Q7AcgqqNmujXSzum1OjeQ/U9SrlJQE8kJ4erQfK72XQcIwwGxVFFCWUaLBb8kYg4daN2j3COUtEArgjCooCuVGbk4bhI1iYfVrf7LlvEVKyWqyQNaG3DAGiwJBsSbd7/JdxkA6rinGFVPBX5hK1xjJMdmtDAHA6Oa0amx1upzj0PGQ6XguRjvIyOQdS9zD7ix+qnp+BHuN5XNaOTWXNvV7t/khE/GFU2TMJQ4aX8gDT7HUfNa7AOPopG2ntG8W1/C7uOiCxwe6DyfQ7A+CTFJmLg5oHl0sb91omYXqieGzMkYHMcHNPMahXPCCdRS6BZVZR6DRJXg1eJ6BZI+SyrzVgG6rz1WiEV9Xog2CqKPEnhyg5gL/mueVlNkccpWmrqgkm90EqxdRkwg+PEJGHRx+avx8XStHxFD5Gqu+NBMxLXcTvdqSSn09X4rQW3J0BJFhe2upQmqg0uqba90YIbbXcFGcea12LYdlpnt1IFj0I+apvqst7m56br3BcX8QGN9r7s3sRzHsbH37KOuo7HX5Ln4tOpAs0uC8QNfEMx8zdD+h7aIiMSLdb2XOY5HRuuzQ7W6joRzRWHGtgWuv0GvyQnGXoKkbhuPhgu54HvqhlV9pccbrMzSWNnbtb3+LUn290HnrDpu3Tpc+4JT5MKcRmsH3ttE1x7btuEsJJdoLf4F6z7U2WtDGSeshAH/ABYT9UBqeL5ZTdx9AAA0egVlmGFwAMTPdjb++UaJjuGgTobfQfNVUk+wpsqsxqa+jrfI/kRZaLh7CZKlwdJJ5AdjzLdfhFhYHqqlLgDWnXVbzBcMyMtbcfVJKS6Q1lqiha0XBuBz69LfvmsH9oOPua9sET7OsZJi34g5x8rb/h0ueti1GuLuLBTMDGC7yHCMW8ot5TI/rY7N5+l1y9xL3FziXOcS5ziblxJuSTzJKtihq2Aa0J7LqaOFTtgV7AeQTuabhHaTi+qYAGyED0CFRQIlh8Lcwvsp2YN03FNe8aPd7NClNTiD/wAcntotfgM8eQDKOSMiVnZPxMc1OC1r93yH1cf7oNivD8sbv9QG557/AJrsTqpo6IRjVOyYa2uNitxXoxyimwwveG9TZEsc4OfTsD7hwO9uSuV2GGN1xyNwm1mJzTNEZPl6JTBT7L60tfJETo4Bw9RuukNIXIsGmNNMHex91vabGcyomajS6JIS3ENEk1goidsqdRTXCt30UL2pQmTxClIKDVEa12IwXQGqplNoxnpY1A6NFJ4bclUdGkMC5o0MqqK+y0T2joqU0SZOhWjMtcY3Bw3BujTOJISAHtcDvtcDtcHX5KCrogUJmoiE9Rn2JtGjfjsTLFrm2OoDRf6DT3V3CMdp5n5AMr+VxbN2B69lh3Rp0DyxzXN3aQ4eoNws8EWv7DyZ0IxB8traN3722CO0D2OJaHguGpbzA7j10WPPE0TWFzSS46hlje/IE7WusvQ1skUniMcWvuSSOdzc3HMHoubHhclb0NdHYHQX0AsE4UoAQnhfihtSC17QyRtrgG4d/ubfl25LSQjXVK01pjE2GYcwi5BcQbkaWHRLibiplLFe13u0YwHW/c8kGxXGhA0uLiAdA0bu7AfryXPq2tdM8vf7Dk0dAjjx8nvow2trHzyGSQ3cfkBya0cgE6KJNij1V6ONdTdaMeRxKZrE5jFK1imzDGMVun0TGRqZjUoTQ4VVEbIv99PMlZekktzV7+I2VEwBY4j3UL649UMdiAPRRmrujZi1WOzc0Oa6xUj6pQOluhYT2pF9UWw2sc1oCDGQpzagjmimY1jcQNkll/vruqSawHQWlQyOsrbmKrOxEJQqUMnjCLzQkofPSlIwASphQ6SFHamJDJUrMDZGdVWliuiMgVWQJDAuWnVeWm6om9iidGmBQBnw7oqUlKQtLJEqskF06mxaAGRPbGiUlGofuyfkChkF2kEEgjUEbg9QtphvGwDP9UOLwN22s789FkRGntaklFS7HWixXVj5nl7zcnYcgOQCUMKUUKvxRLN1oIyOFWY2JzY1YjiSNmPI41MIlPFArP3dCglFsScIlO4WUbnLGPRFbmldeeIm3RAOKkh3VcvT4pFjE0gXmXulI9RFywR70iU0FPDUTHiSkDEkbAdLkUEySSoErzbKvKkkgzAar2KFypJKbMVJFWkXiSQxC9RFJJFGInqFySSIpC8JgCSSPoCGvCY0JJJl0EuQq5GkklYSw1WIV6klCEacK1INF4kn9ABU26hSSSBGhOPJJJEw1OCSSBhyRCSSxhcl61JJMAkJSSSWM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hMVFRQVFxQVFBQXFxcXFBUXFBcVFBQVFBQXHCYfGBklGRQUHy8gIycpLCwsFR4xNTAqNSYrLCkBCQoKDgwOGg8PGiwkHCQsLCwsLCwsLCwsLCwsKSwsLCwpLCwsLCwsKSwsLCksKSwsLCksLCwsLCwsLCwsKSwsKf/AABEIAMIBAwMBIgACEQEDEQH/xAAcAAABBQEBAQAAAAAAAAAAAAAFAAIDBAYHAQj/xAA9EAABAwIEBAQDBgUEAgMBAAABAAIDBBEFEiExBkFRYRMicYEykbEHFEKhwfAVUnLR4SNikvEzgiREshb/xAAaAQADAQEBAQAAAAAAAAAAAAABAgMABAUG/8QAJREAAgICAgIDAAIDAAAAAAAAAAECEQMhEjEEQRMiUTJhFDOB/9oADAMBAAIRAxEAPwDt4K9uoWvTw5SUhmiRJNBTlROxSCoyuBabajZcoxaLwJ3NB0vcLTcXVE0biQCG8nBc6xTEHF13G56rx/Kfyaa2dUI0g1LIJWFjlnK7hmVurbFvRTUWKA6c0epakkbrhjJxdMopUcnxekfG/wA7SFShlsbhdfxXBmTN84CwOMcJmM3ZqOi78eZNVIW3dg+rkzsCq02jgnShzNCCLK3QVbcw0VOolYu2aGhqQ1vREBioEZd0QTFjmjDm7hAqnEnFuUaDmuNYOTtHTKddh2i4rf8AeWOJ8oNj6LT8Y4X44jlbrtdcxivcWXS8JxT/AOM1j9wqZYxxrRlK1ZYwHB3tAtoui8P9EAwN4fGj2DaPCnjS5KSIZXezReAvfBVmyVl7XxHn82VvBXhgVqyVlviNzZTNOvPBVwheZUvxjfID6k5QshxZiH+nlB3WsxV42XM+O3SNcC1hLQNSOS83yH9qR2YN02BHVCL4FXsacz9kDwilNQCQ4DkBzujkWARxs88hLt7DZclqJ23Zoa/i5j4jG0gX0BvqFFJxgY4w0HUAXcssadhdcDQITjdfrbkm+eUujlnFOXBGkOOvc7OXkq5PxAAy4+IrBU1S8m2oHdEZqnRCOJvbOpKKpGkhx9+UXdqksh/Ebc16rfEhtH0G1yka5QKQFemmeM0TNKrYpiQhYXHYKVrkG4tkBgcOyZypCqOyz/GYJY7uIsRzXO+LsKgdd0RA9Nvks9V1kjBYE2QCuxV/Urml9+yyXERBY7RE6HGS06rLSV5ve6kjxEHsVzZMF7Qh0mhxJsnNWZsPa5YCixDXymxWqw3HCRZy5XcexkwfxFgrS0kBYF8eR9u66zUtEg9Vjcb4WeTdgV8M6dPo21tA6eb/AEyhUFI5yIihlaMrmlL7k+21lZS49HQ5J7PIoBHyuUewike83dsgtPA5pudVr8Fk0XLldloSTQewucx2AWqoajVp7hZKnicXCwK1FLTOABskjKtInkaNw06L1VqCfMxp9irK+jg7imeY1TEkkkmAeWSJTJJ2t3NlUqq4bNN7qOTLGCexoxbAmK1wznXZBK/FmWsbG+is4pw86aQ2kyg7D+6qVHCxjHnIdbY3XhvnJuVaO5J9IpsxOmY3w2wtaebgBudz6rOYjVuElh5gefRX6/C7O0cFm+I4ZowHWu3qOXqocJTdM7lxSCb5wBYuA6psL6ZzhnBJHNZKGvJ3KsxzX2V44eOxVGF2bDGaRkuVzdMo0IQKrpMrSbkolhNXnZlO42XlZFcEK8egtJGGkrHXKS9rICHuHdJVIWz6kCddQOlsqNZiYbzXRyo4+ISdLZZLi3EQBa6sVGO2aVh8cxMvJU5THSoC19UCSs/XC6KVLbofNCkjIDAc6pvKM1FKh8tKrRkTaIKedwcMp1Wsw/FraO0Kg4U4fzkyOGnJV+KnNjeA3dc2VrJPgh1Co8maulxoD0R+hqWvC5VQYvyKP0WPlnouaWOWNiqRuKikYeSoyYdGd0I//qA5ObiObmpzyP8ABuSDEHCscnwu9kYw3hoRnQLNUNe6N2ZrvZa7CuJWyeV1gUsZRl32MpBuKjDRoAp4gbaqo032cvX1WqslswZwV9iW+6MLMYXKTKLbLTr1vElcK/DnyrYkySSwuUpXEA2QM8Sx63IuNMp6p8uaOPTEjGxta4vddDRVWuDuny46wmxBH0VGSqjacxNz0XiSfJ9nWi46bOOYPIrN4nXyh5a87bHqFcZjjXP0KWJ0njAFpGYdea3aLQlXYCmkUJkuCDqOiqYxiBg0kaW8r8vmgMnFTQb/ADVEr6LWAK+PLK8A8zp0T4JCFQxCrD5XOGxKL4BStmJY82XU1UbYie6CFBXZHA3WjbVskbcHVBK3gkZSY5HA8gdlmg6alec9/wBCkUb2mUc/TQfroT4jtP3ZeoCcfPRJb45fhucf0+g8SxO2xWZrcRJKKVsRJVCXCiVR2cZo8FiHgMNhdzQT3vrqhGJcCxyAmN5Y+7jrqw31DbD4QNrr3C6h7GhnS/yOtkbhrL7rk6kY5HXULo3lj2lrm6EH96juqEka7XiOFRVLMsovb4Xfib/SVgsY4EmiuWN8VnIt+L3Zv8rq6AzESwqKnoc72t6nVFKimLdHAtPQgj6plC4MfmOttrItugJbNHUllPBpyGi5rXxuleXnn9FpMRrXTaHRvRUXQIYY8NvsbI+Wl0Zp1IQnxVL2raYbw7HUNs2bJKASWvYMp7Mc119uoTangGcatEcmn4HjQ21Ba/KdDcbclV5odSIUZuiqnyPaxsbnvcbNawFznHewaNStHQcNVb35G01QHhubK6NzNOoL7A+xR/DpoKOaKCCnkY+WEPkmk/8APoXtcxzSLMHlBsw2OYXvuddT4+4WF9BsPXdQm4X0dEPHcldmAq8EqacDx43xh3wlwFj2uCRftunUUuVwOZdGrHU9WzJOy99AR8Qv/K7dp226LlXF3Df3Rw8Oo8RhNjdzc7TyuAB8xfcbXUHijJ6NLE4mvp+K2tsC4IqzFQ8XadFx6Jh7rX8JzyZstiR9Ezg4rsRM7FwnK1zD/Nf3WgWS4ZoHZw/YAbdVrF63i/6znydiIWVxzhEvJdGQL62QrFvtAniq3QeCAGuy76kO+B4J0sR+9FUm+0KZrnsc0cxruD6rl8jLhyKppjxxyRnMRxV0Ehjc7UfJRR8St/EL9ws9jmXOXyPLnONygNTipGjBZefHFy/iO9HSDDHL54n2cq8uMSQ/HqBzC5lDjMjHXa4go7T8YtkblmBv/MFSXjzjvs3M24x2OduV9ng8ih8/CdE8XyWJ6EhARSMPnhkvztdRfx5zTZ19FoOS/iHl+jMV4Dc03gOZv8p3Cp0tFPTODnRuA521+iNM4zDdgSmnjYn8At3Vuc2qkh4zUXYew+t8VgcgfFNFnaT0RHC8fjd8QaPTROxamimOkmUdOSlGdFnkTOaujIXi3P8ABafnIkuj/I/ojSO1toL7hTNoArzE8NVqA2BKvDg0Zu4/NQMiWifCHAg7FZ50Zhkc255EdCCubPCnYE7J4W66myuCqyjdUchdrcC/XT81N4DdPPr6Gw91G66CWZKwO0c0H1Fx+aGYjw5T1DbPjaCPhcwBr2+hAsfQ3VzwbHqOoT2p1N+zUjnGJ/ZzUNcfCAlbysQ13u1x+hVGXgWpYA6aPw2XALi5p32GVpJJXYIISNefRZjjQXmgDi4NDJSW3NiQYwPL110N76n1VJOo2aO5UYL+DRtJcHloFhd17h3M+QiwvyKLxVQZZz3NkOUHykZX2OUmRg1BHbQ6dwWzQg3sNORP+LFZXGc8Tw6PykAgc2kbEEc1yP7aZ1PHF+jStqmyebS+uvY209rKQO6Ln+H4y+E2d5gd+oPMjl7LQU3EUbh8QHrofz3VqoKlXYQxSvLGEg2Vv7NchEkrg1+ezAHAOtbzuve9rkt/4rNYlP4wytJIO+Xex6d0a4WmELMsRcLaOY8am+5vbQ99uVlHnGG2POa4/wBGqxjg6lqblrWwSjZzGgNdfbxGCwI03Fj3OyuYbw3DTNHxXNrkkEXtqAQ0d0Op6wE5nPd2YbaX7j/Ktw43rlGx0I3B9lTnaJLHF7RoaPG2RiwsfdEaPH2PNtvp1XM58Yb4r8nwhx06WOo3PO6u02MZbv0NtgdieWi0PMyQ1ejZfHglbNVxhwvHWt8jwyoYPI8a6b5X2/CVyTE6SaGUxzts9vMG4d3uuz8MZzEHyDWQZ82m2gGnK4AXOsZpDWYkW38oN3H/AGt3HvsunMlOKnVNnHjbWjB463M0PG40d+hWclC7VxP9mzZoi+kIjeBrEfgeAOXMOXF6hhBIOhBII6EaEIYlxVGydlN4ULgrLwoSF1xZJnkNQ5hu1xBRKHiF20jQ4fmhhamlq0oRl2hdoM5o36tJb2OydJQuaLjX0QVriNlepcWLdHahRljkv4jX+l+ngPK90QAfa1lDScRR7OaiTOIKdc0ud7iUVFUU/ZJW/wCPU3UpJft+DaPocJzWJtk9q9BAZ6hGNwkObINB8LvztftqUYuo56cPa5p2II/yhOPJUKnRka+qLRpt22V6lrI5ba5Xd9j7qniVBJGCJACCbNeALO9bag25HugwcQV5c04sqtm3p4mN3kb7OCixHHqWmaXySN09yezQNz2WOEoWI4plcKseL/4nNHhEchoJBto7Nc+hCbHk9JDRhye2EuM/tDlq2yRX8Cmc6wAH+pI3o9wJtqL2FulzZScMuaGyTTPe8vcAxxcfOGtF3EuGb4iRvbyDogVRhrHs3Dudx+V+6e2W1PGG3AaHNN+bg45j3F1Scm4nRCMVpGrficX4XEetiR72v7rOVVM6SVx8SNzOTbOz29b237IHNVG+6K4ZSWaHuF3O8w01a3l6E/RRf0Vs05KCsgbggLvN66b2VDFqMB9o7B2UHLpzJuLk8wBa60heLfXsBsP30We4jpoowZJLvlk0Y25Abtrp0AGvfuthk5SOeM3Nu+i7htHJluW6ad+Wv77LQ0eI5fiHuszT8bsiblLHOHLUfmg+L8WyTaNHht/lBufdyH+LPI76DKEP06T98Y4W0B+Vx+hXsVK/44RntqYxrIB1a38Y9NexXKDi08Lg0Sk6C7T5g0nl5hofRaHC+MakPY1rIyXWtcuHqczXaAW9rFOvFnDdpoTHOcX9QjSVhqKqSNgYwBxL3aCONgPbn/tGt79CjZkuQzkPzRGapbq8CMySG75GtF3kCwJNrutb4j5jzQWqxJsTvFfYsEgzjWxYXAPGmurbgeoXNkqU1GJbI5SSs6/gddnptWlpjHhncg5Wts5pI1BBHvcclmqLh8RPkmEmZ0m7bWDRe/qVn8Q+3KAxvjiic02IY4EEDTS7S0c+SD8PfabdzWzgDMfjbsP6m9PRetmd17JY8T26Ol0U52XGOOuH3txCRrGOcZT4jGtFy7MPNlA3sQ5djoJ2SDO1zXAi4cDoR1BXuIQNZ/rNjDpwxzYyfiGaxsCdhcC5XOpcQyVnzbLTkGxFiNCOhG4URhK69R/ZNG5l5qh3inUlgBZruPMLk31vospxZwb9yexviCTxA5ws3KQGm2oJOq6FNEXBmJMJXngox90XopE/MHEC+AUvAKNikCcKII8wcQI2AqVlKeiNCkCkZAErmHiB/uZSR3wl4l5DUfSll60JJk0uUE5XG3JoLj8hurAJCnNKy8v2i0bXFrnPa5u4cxwI9WnUJzPtHoTvNb1Y/wDslWWF9m4S/DT1FK2Rha4XB3/Qjuud18BY9zXfE02PtsfcWPutRD9oFAf/ALUfvmH1CBcRYlBNJngljkBaMxY4Os4XGttri3yS+RxlDkmCCadNAOWQhZri9ofTl3ONweDbl8Lh8j+QWhmeCEPmeBcEf5B3C81OnZdGEpcTc0bqw/EZ5HNYwZ3WFm2uQOQ0tYdzsnv4fMlT4dOAGnX8WSNoGuZ1jbUG3W4AutZR4eymZkZqTq+QiznncEjk3oLn56rpbitoom2A6fhk3aZ3tJvcxsvY88pceV97Da9uSKS1DQctzfmbaX+f/Vk8P3d159B+/qh1dGWjyWJ0tfbcXuPS65W3N2+hF9nbJ62XKfkT6AArA4riJlmc5x7NHQD9390f4ixOwd1PlH6lCqDBHT2LQGM0u4381tyBudeey7PGioR5P2KlrQMDr69v+15f9P8AKJtpo2lzXgAtcRcki4sLA+9z7+qoS0L22cRdp2ePM08txt0suxNMWSa2RA/v0RDCK8RuGY+XUXsCRmB1F+V97d0Mvrbn+a0uAYGbudK212kMB3BuCH/lt3KXM4qP2DjtvRtMAfCxjXOzPeQbsLrMBudg3U8tb+yt4lh8FVE+FjfCe4eR4c8gOBu0OBcQWkix6XvyWbwWO7MxOoLh8iRojdA05l4UuUZ2vTPRjGM4pyRzZmGSEuHhvOUua6zSQCzV4c4CwtY3Wm4W+zuoqXMcW+FDckyPuNBvkFvOeWnXcLrdM/xGFp/EHBw5PzCzrja5vvzV1k9m9NLAenLtsu2flN9I5pLjodhdAymibGzUNAAJ1ce5K8qpCLk+gC8bUgXLjp9P8qCes8UgAWaNr7+p/sppat9kqJab4gTr0Cwf2mxN+8MObz5LOZe+VoN2Hte7vkuiwWjG+/MrlvG84krH2Nw0MZvcXDfNb3J97q8NCszWReZFY8NeiJWsUrZVYgonP1A06kgN+ZsFI2EDUi42A6nkFK9hsLnXlbl6dApynTpDKFq2RPw94Fy05f5hq3/kNFGIkZwfE3wPDhqNnDk4cwequY/Qx3bLEMrJNS0bB2+g5A9PVZSd0zOJnPBXquiBJOA78kvAvV1Eini+BQVTcs8TX9CdHN/peNR7FZKp+yGmJ8ks7O12OA+bb/mt2EkHGMu0BNro5rL9iTHfDVuH9UQP0eFXfwE7DWlxqBIJS1gGQtILQ919XEbXXVGFBuOKHxKR5td0REre2U+Y/wDAuSzxR4Ols3OV02c7EJcbBQ1FH/Nv0/yEo621jfUKy3EGSmziGu/I/wBl5SSZYFNcyFpt8T7Zj2F7NHbUn1KoTYpmNlbx2nyjfZZmnnBka2/P6a/on4umXtcAvVVwaQAq0tUL35D9/oUMrqkulc1uttNDcabm6s1TMjWt3Jte3tf2WUKSJXUaRQo6ASP8Scd2Rn53db6fPojkklxcbqq9zRa99Bvra1/lfRXDINrKkpNl4woESYTK8uIcMrrAjlYbA/vmrTeHpA0gEFp0sALFttNxob77bdUVgNtemqu/eWhnbvoL9im+Vh+NIz0B8Is8Rjb6XcQPN/uzAaHT8umx3D6c1LgI7ZiMxvoGjbMT09L7qtwxhIqqhzJXkmznOIvZsbXaNbplzG4A6ey6CzDmxC0ULI2aataC4/1yG7j7lZw5GlJJV7AEGBwUkRi/8srs7jIRZsfiEnLGy51F9zrf5K5h1BFpcHucx176IVjkhY9ve/5f9r2hrjZJKm9oVNpVZqI62OM2DSe+Y/ROqcZj3uW8rH9EDibJK7LE3M7qdGsH8z3WNuw3J2RKDh+KPzTvMr7fCDlYPS3mI9x6IU30hWxzXPn+AWYN3HS5/fJEqdrItzmP5fJDqvE8o0s1oGwFmtCxuK8QyvcQxp8Pu25d69uyKVC9mlx/jI6sh+LYv5N/o79+SxP3dTQ4m4fFAw/+rh9CFOMcZ+Kmb7Pkb9SU3KgOLKf3VSR0ZJsASTyCuNx2n507x/TKD/8Apijl4nZEQYWEX0d4gDj/AOpaRb5JnNegcGPmw8h7GuaRlFzcc+qqTMu4n5enJNn4kMh3P0TYMSbfzj3G/wAuajCVSfIaXVFiKHdTx1RfE1nS36qGd2ezIfNm3I6dNdkYw7BMrbHfme6slyla6B0ge2mKS1sWCaBJdFCnQLpZk18dxZBcRopmXdE+/wDtP6KrdEkrDy9BXOJ+OJ4XWlbsi2HfaLC74wWlBZEZxNowaqUtuEIpceif8LwfdEGVreqtCcSUos5PxhwtJSPLmC8LicruTQdo39COR5gddFlqiYttmFuYI1HzGy7xWYzE0HMR3HVci4vqIZJ3+CxrIxYZWgNBNvM6w01J/ILzvIxQh9ov/hWLl7A+JSmSAWOpbp7aIbQcImJrZ3zBzrC8bW+UZ9NXk3JF+Q/uiNFVhrMpbm3trY6+y9++B12kODTprbRSU2otL2O9oqnDIo3vkbcZrXAPluOjdu59eSqxHO4vO+3p2RuHBHEeb2A+pVyg4DLiXunDRzY1uc27kuAB9AUseT/kHG92zN+XXMCb7Ect9fzRT7gwBpbmN7k3Jef7rUUXA9ONXOkeb83ZRpYj4ADfTkUeipPDFo2BoA2aLWHsnps6HlS6MFQYPNUPyxsdG3UmWVrw221mtsC467fRFx9mMZ1kqpSd3ZWMaCf/AGLrBalhO5TKupDG5ifZPGKiI8kmQYPh8VFFkivcm73usXv6ZiABYbAAWHzvY/ivRZ6pr3PO9h0/e6r+PbntqhzoXsl4jonVM8McVsxa9zidGta0taSevxN0GuoRWi4UgYAHeI8i13ZrX6+UDQe5/VSYNGCQ+wzZcoPMNJDiB6loPsOimxPEC1rg3k7KB1NvM4+4I+SVNS2ayWqqmwsyRgNHJo39fXudUArsWDBme4Dp1J6DqgeLcVNiJa3zyc/5W9i7r2Cys1c+R5c83J+Q7AcgqqNmujXSzum1OjeQ/U9SrlJQE8kJ4erQfK72XQcIwwGxVFFCWUaLBb8kYg4daN2j3COUtEArgjCooCuVGbk4bhI1iYfVrf7LlvEVKyWqyQNaG3DAGiwJBsSbd7/JdxkA6rinGFVPBX5hK1xjJMdmtDAHA6Oa0amx1upzj0PGQ6XguRjvIyOQdS9zD7ix+qnp+BHuN5XNaOTWXNvV7t/khE/GFU2TMJQ4aX8gDT7HUfNa7AOPopG2ntG8W1/C7uOiCxwe6DyfQ7A+CTFJmLg5oHl0sb91omYXqieGzMkYHMcHNPMahXPCCdRS6BZVZR6DRJXg1eJ6BZI+SyrzVgG6rz1WiEV9Xog2CqKPEnhyg5gL/mueVlNkccpWmrqgkm90EqxdRkwg+PEJGHRx+avx8XStHxFD5Gqu+NBMxLXcTvdqSSn09X4rQW3J0BJFhe2upQmqg0uqba90YIbbXcFGcea12LYdlpnt1IFj0I+apvqst7m56br3BcX8QGN9r7s3sRzHsbH37KOuo7HX5Ln4tOpAs0uC8QNfEMx8zdD+h7aIiMSLdb2XOY5HRuuzQ7W6joRzRWHGtgWuv0GvyQnGXoKkbhuPhgu54HvqhlV9pccbrMzSWNnbtb3+LUn290HnrDpu3Tpc+4JT5MKcRmsH3ttE1x7btuEsJJdoLf4F6z7U2WtDGSeshAH/ABYT9UBqeL5ZTdx9AAA0egVlmGFwAMTPdjb++UaJjuGgTobfQfNVUk+wpsqsxqa+jrfI/kRZaLh7CZKlwdJJ5AdjzLdfhFhYHqqlLgDWnXVbzBcMyMtbcfVJKS6Q1lqiha0XBuBz69LfvmsH9oOPua9sET7OsZJi34g5x8rb/h0ueti1GuLuLBTMDGC7yHCMW8ot5TI/rY7N5+l1y9xL3FziXOcS5ziblxJuSTzJKtihq2Aa0J7LqaOFTtgV7AeQTuabhHaTi+qYAGyED0CFRQIlh8Lcwvsp2YN03FNe8aPd7NClNTiD/wAcntotfgM8eQDKOSMiVnZPxMc1OC1r93yH1cf7oNivD8sbv9QG557/AJrsTqpo6IRjVOyYa2uNitxXoxyimwwveG9TZEsc4OfTsD7hwO9uSuV2GGN1xyNwm1mJzTNEZPl6JTBT7L60tfJETo4Bw9RuukNIXIsGmNNMHex91vabGcyomajS6JIS3ENEk1goidsqdRTXCt30UL2pQmTxClIKDVEa12IwXQGqplNoxnpY1A6NFJ4bclUdGkMC5o0MqqK+y0T2joqU0SZOhWjMtcY3Bw3BujTOJISAHtcDvtcDtcHX5KCrogUJmoiE9Rn2JtGjfjsTLFrm2OoDRf6DT3V3CMdp5n5AMr+VxbN2B69lh3Rp0DyxzXN3aQ4eoNws8EWv7DyZ0IxB8traN3722CO0D2OJaHguGpbzA7j10WPPE0TWFzSS46hlje/IE7WusvQ1skUniMcWvuSSOdzc3HMHoubHhclb0NdHYHQX0AsE4UoAQnhfihtSC17QyRtrgG4d/ubfl25LSQjXVK01pjE2GYcwi5BcQbkaWHRLibiplLFe13u0YwHW/c8kGxXGhA0uLiAdA0bu7AfryXPq2tdM8vf7Dk0dAjjx8nvow2trHzyGSQ3cfkBya0cgE6KJNij1V6ONdTdaMeRxKZrE5jFK1imzDGMVun0TGRqZjUoTQ4VVEbIv99PMlZekktzV7+I2VEwBY4j3UL649UMdiAPRRmrujZi1WOzc0Oa6xUj6pQOluhYT2pF9UWw2sc1oCDGQpzagjmimY1jcQNkll/vruqSawHQWlQyOsrbmKrOxEJQqUMnjCLzQkofPSlIwASphQ6SFHamJDJUrMDZGdVWliuiMgVWQJDAuWnVeWm6om9iidGmBQBnw7oqUlKQtLJEqskF06mxaAGRPbGiUlGofuyfkChkF2kEEgjUEbg9QtphvGwDP9UOLwN22s789FkRGntaklFS7HWixXVj5nl7zcnYcgOQCUMKUUKvxRLN1oIyOFWY2JzY1YjiSNmPI41MIlPFArP3dCglFsScIlO4WUbnLGPRFbmldeeIm3RAOKkh3VcvT4pFjE0gXmXulI9RFywR70iU0FPDUTHiSkDEkbAdLkUEySSoErzbKvKkkgzAar2KFypJKbMVJFWkXiSQxC9RFJJFGInqFySSIpC8JgCSSPoCGvCY0JJJl0EuQq5GkklYSw1WIV6klCEacK1INF4kn9ABU26hSSSBGhOPJJJEw1OCSSBhyRCSSxhcl61JJMAkJSSSWMf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794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" y="4724400"/>
            <a:ext cx="3106036" cy="20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35137"/>
            <a:ext cx="2438400" cy="209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1154097"/>
          </a:xfrm>
        </p:spPr>
        <p:txBody>
          <a:bodyPr>
            <a:normAutofit/>
          </a:bodyPr>
          <a:lstStyle/>
          <a:p>
            <a:r>
              <a:rPr lang="en-US" sz="5500" dirty="0"/>
              <a:t>Cold Sandwiches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9200" dirty="0"/>
              <a:t>Hero Sandwich</a:t>
            </a:r>
          </a:p>
          <a:p>
            <a:pPr lvl="2"/>
            <a:r>
              <a:rPr lang="en-US" sz="8000" dirty="0"/>
              <a:t>A large closed sandwich.</a:t>
            </a:r>
          </a:p>
          <a:p>
            <a:pPr lvl="2"/>
            <a:r>
              <a:rPr lang="en-US" sz="8000" dirty="0"/>
              <a:t>Often called: “Submarine,” “Hoagies,” “Grinders,” etc.</a:t>
            </a:r>
          </a:p>
          <a:p>
            <a:pPr lvl="2"/>
            <a:r>
              <a:rPr lang="en-US" sz="8000" dirty="0"/>
              <a:t>Filled with thinly sliced meats, cheese, tomatoes, and lettuce</a:t>
            </a:r>
          </a:p>
          <a:p>
            <a:pPr lvl="1"/>
            <a:r>
              <a:rPr lang="en-US" sz="9200" dirty="0" smtClean="0"/>
              <a:t>Club </a:t>
            </a:r>
            <a:r>
              <a:rPr lang="en-US" sz="9200" dirty="0"/>
              <a:t>Sandwich</a:t>
            </a:r>
          </a:p>
          <a:p>
            <a:pPr lvl="2"/>
            <a:r>
              <a:rPr lang="en-US" sz="8000" dirty="0"/>
              <a:t>A double decker closed sandwich</a:t>
            </a:r>
          </a:p>
          <a:p>
            <a:pPr lvl="2"/>
            <a:r>
              <a:rPr lang="en-US" sz="8000" dirty="0"/>
              <a:t>Uses 3 slices of bread ( or toast), filled with chicken, bacon, lettuce, and tomato</a:t>
            </a:r>
          </a:p>
          <a:p>
            <a:pPr lvl="2"/>
            <a:r>
              <a:rPr lang="en-US" sz="8000" dirty="0"/>
              <a:t>Usually cut into 4 triangles, (making it easier to eat) and held together with toothpicks.</a:t>
            </a:r>
          </a:p>
          <a:p>
            <a:pPr lvl="1"/>
            <a:r>
              <a:rPr lang="en-US" sz="9200" dirty="0"/>
              <a:t>Wraps and Pita Pockets</a:t>
            </a:r>
          </a:p>
          <a:p>
            <a:pPr lvl="2"/>
            <a:r>
              <a:rPr lang="en-US" sz="8000" dirty="0"/>
              <a:t>Rolled up</a:t>
            </a:r>
          </a:p>
          <a:p>
            <a:pPr lvl="2"/>
            <a:r>
              <a:rPr lang="en-US" sz="8000" dirty="0"/>
              <a:t>Tortillas or flat round bread are commonly used</a:t>
            </a:r>
          </a:p>
          <a:p>
            <a:pPr lvl="2"/>
            <a:r>
              <a:rPr lang="en-US" sz="8000" dirty="0"/>
              <a:t>Can hold many ingredients and the opening i s only at the top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sz="5500" dirty="0" smtClean="0"/>
              <a:t>Hot Sandwiches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5166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Four Main Types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sz="2400" dirty="0" smtClean="0"/>
              <a:t>Sandwich with Hot Filling</a:t>
            </a:r>
          </a:p>
          <a:p>
            <a:pPr lvl="2"/>
            <a:r>
              <a:rPr lang="en-US" dirty="0" smtClean="0"/>
              <a:t>A Closed Sandwich, Hero Sandwich, Club Sandwich, and a Wrap can all have hot fillings</a:t>
            </a:r>
          </a:p>
          <a:p>
            <a:pPr lvl="2"/>
            <a:r>
              <a:rPr lang="en-US" dirty="0" smtClean="0"/>
              <a:t>Other examples: Hamburger, and Hot Dog</a:t>
            </a:r>
          </a:p>
          <a:p>
            <a:pPr lvl="1"/>
            <a:r>
              <a:rPr lang="en-US" sz="2400" dirty="0" smtClean="0"/>
              <a:t>Grilled Sandwich</a:t>
            </a:r>
          </a:p>
          <a:p>
            <a:pPr lvl="2"/>
            <a:r>
              <a:rPr lang="en-US" dirty="0" smtClean="0"/>
              <a:t>First  the sandwich is assembled</a:t>
            </a:r>
          </a:p>
          <a:p>
            <a:pPr lvl="2"/>
            <a:r>
              <a:rPr lang="en-US" dirty="0" smtClean="0"/>
              <a:t>Then outside of bread is spread with butter</a:t>
            </a:r>
          </a:p>
          <a:p>
            <a:pPr lvl="2"/>
            <a:r>
              <a:rPr lang="en-US" dirty="0" smtClean="0"/>
              <a:t>Then cooked directly on the heat source</a:t>
            </a:r>
          </a:p>
          <a:p>
            <a:pPr lvl="3"/>
            <a:r>
              <a:rPr lang="en-US" dirty="0" smtClean="0"/>
              <a:t>Examples: Grilled Cheese and Reuben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/>
          </a:bodyPr>
          <a:lstStyle/>
          <a:p>
            <a:r>
              <a:rPr lang="en-US" sz="5500" dirty="0"/>
              <a:t>Hot Sandwiches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937760"/>
          </a:xfrm>
        </p:spPr>
        <p:txBody>
          <a:bodyPr/>
          <a:lstStyle/>
          <a:p>
            <a:pPr lvl="1"/>
            <a:r>
              <a:rPr lang="en-US" sz="3000" dirty="0"/>
              <a:t>Pressed Sandwich</a:t>
            </a:r>
          </a:p>
          <a:p>
            <a:pPr lvl="2"/>
            <a:r>
              <a:rPr lang="en-US" sz="2200" dirty="0"/>
              <a:t>A Sandwich Press is used</a:t>
            </a:r>
          </a:p>
          <a:p>
            <a:pPr lvl="2"/>
            <a:r>
              <a:rPr lang="en-US" sz="2200" dirty="0"/>
              <a:t>Press compresses and grills them until they are hot and heathed through on the inside</a:t>
            </a:r>
          </a:p>
          <a:p>
            <a:pPr lvl="3"/>
            <a:r>
              <a:rPr lang="en-US" sz="1800" dirty="0"/>
              <a:t>Examples: Panini, Cubano</a:t>
            </a:r>
          </a:p>
          <a:p>
            <a:pPr lvl="1"/>
            <a:r>
              <a:rPr lang="en-US" sz="3000" dirty="0"/>
              <a:t>Hot Open Faced Sandwich</a:t>
            </a:r>
          </a:p>
          <a:p>
            <a:pPr lvl="2"/>
            <a:r>
              <a:rPr lang="en-US" sz="2200" dirty="0"/>
              <a:t>Served  on toasted bread, topped with gravy or sauce</a:t>
            </a:r>
          </a:p>
          <a:p>
            <a:pPr lvl="3"/>
            <a:r>
              <a:rPr lang="en-US" sz="1800" dirty="0"/>
              <a:t>Sometimes Mash Potatoes are added</a:t>
            </a:r>
          </a:p>
          <a:p>
            <a:pPr lvl="4"/>
            <a:r>
              <a:rPr lang="en-US" sz="1600" dirty="0"/>
              <a:t>Example: Eggs Benedict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0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154097"/>
          </a:xfrm>
        </p:spPr>
        <p:txBody>
          <a:bodyPr>
            <a:normAutofit/>
          </a:bodyPr>
          <a:lstStyle/>
          <a:p>
            <a:r>
              <a:rPr lang="en-US" sz="5500" dirty="0" smtClean="0"/>
              <a:t>Hors d’Oeuvres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315200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French for “outside the meal.”</a:t>
            </a:r>
          </a:p>
          <a:p>
            <a:r>
              <a:rPr lang="en-US" sz="3000" dirty="0" smtClean="0"/>
              <a:t>Meant to pique the taste buds and perk up the appetite.</a:t>
            </a:r>
          </a:p>
          <a:p>
            <a:r>
              <a:rPr lang="en-US" sz="3000" dirty="0" smtClean="0"/>
              <a:t>Foods served as Hors d’Oeuvres should be:</a:t>
            </a:r>
          </a:p>
          <a:p>
            <a:pPr lvl="1"/>
            <a:r>
              <a:rPr lang="en-US" sz="3000" dirty="0" smtClean="0"/>
              <a:t>Small enough to eat in 1-2 bites</a:t>
            </a:r>
          </a:p>
          <a:p>
            <a:pPr lvl="2"/>
            <a:r>
              <a:rPr lang="en-US" sz="1800" dirty="0" smtClean="0"/>
              <a:t>Some are eaten with fingers, while others use a plate and fork, RARELY use a knife</a:t>
            </a:r>
          </a:p>
          <a:p>
            <a:pPr lvl="1"/>
            <a:r>
              <a:rPr lang="en-US" sz="3000" dirty="0" smtClean="0"/>
              <a:t>Attravctive</a:t>
            </a:r>
          </a:p>
          <a:p>
            <a:pPr lvl="1"/>
            <a:r>
              <a:rPr lang="en-US" sz="3000" dirty="0" smtClean="0"/>
              <a:t>May be served hot or cold</a:t>
            </a:r>
          </a:p>
          <a:p>
            <a:pPr lvl="1"/>
            <a:r>
              <a:rPr lang="en-US" sz="3000" dirty="0" smtClean="0"/>
              <a:t>Often are salty to promote drinking</a:t>
            </a:r>
          </a:p>
        </p:txBody>
      </p:sp>
    </p:spTree>
    <p:extLst>
      <p:ext uri="{BB962C8B-B14F-4D97-AF65-F5344CB8AC3E}">
        <p14:creationId xmlns:p14="http://schemas.microsoft.com/office/powerpoint/2010/main" val="10671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r>
              <a:rPr lang="en-US" sz="5500" dirty="0" smtClean="0"/>
              <a:t>Appetizers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315200" cy="54864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Meant to Stimulate the appetite, NOT kill it off</a:t>
            </a:r>
          </a:p>
          <a:p>
            <a:r>
              <a:rPr lang="en-US" sz="3000" dirty="0" smtClean="0"/>
              <a:t>Difference between Hors d’oeuvre- when it is severed</a:t>
            </a:r>
          </a:p>
          <a:p>
            <a:r>
              <a:rPr lang="en-US" sz="3000" dirty="0" smtClean="0"/>
              <a:t>Appetizers are traditionally the first course</a:t>
            </a:r>
          </a:p>
          <a:p>
            <a:r>
              <a:rPr lang="en-US" sz="3000" dirty="0" smtClean="0"/>
              <a:t>Larger than hors d’oeuvres</a:t>
            </a:r>
          </a:p>
          <a:p>
            <a:r>
              <a:rPr lang="en-US" sz="3000" dirty="0" smtClean="0"/>
              <a:t>Most are small servings with very flavorful foods</a:t>
            </a:r>
          </a:p>
          <a:p>
            <a:pPr marL="742950" lvl="2" indent="-342900"/>
            <a:r>
              <a:rPr lang="en-US" sz="2200" dirty="0" smtClean="0"/>
              <a:t>Meant to take just enough edge off the appetite to permit thourough enjoyment of the entree.</a:t>
            </a:r>
          </a:p>
          <a:p>
            <a:pPr marL="742950" lvl="2" indent="-342900"/>
            <a:r>
              <a:rPr lang="en-US" sz="2200" dirty="0" smtClean="0"/>
              <a:t>May be served hot or cold</a:t>
            </a:r>
          </a:p>
          <a:p>
            <a:r>
              <a:rPr lang="en-US" sz="3000" dirty="0" smtClean="0"/>
              <a:t>Salads may be served as an appetizer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5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8303"/>
            <a:ext cx="9448800" cy="2286000"/>
          </a:xfrm>
        </p:spPr>
        <p:txBody>
          <a:bodyPr>
            <a:noAutofit/>
          </a:bodyPr>
          <a:lstStyle/>
          <a:p>
            <a:r>
              <a:rPr lang="en-US" sz="5500" dirty="0" smtClean="0"/>
              <a:t>When Serving </a:t>
            </a:r>
            <a:br>
              <a:rPr lang="en-US" sz="5500" dirty="0" smtClean="0"/>
            </a:br>
            <a:r>
              <a:rPr lang="en-US" sz="5500" dirty="0" smtClean="0"/>
              <a:t>Hors d’Oeuvres &amp; Appetizers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15200" cy="3539527"/>
          </a:xfrm>
        </p:spPr>
        <p:txBody>
          <a:bodyPr/>
          <a:lstStyle/>
          <a:p>
            <a:r>
              <a:rPr lang="en-US" sz="3000" dirty="0" smtClean="0"/>
              <a:t>Offer a variety of flavors and textures</a:t>
            </a:r>
          </a:p>
          <a:p>
            <a:r>
              <a:rPr lang="en-US" sz="3000" dirty="0" smtClean="0"/>
              <a:t>Should compliment the meal to follow</a:t>
            </a:r>
          </a:p>
          <a:p>
            <a:r>
              <a:rPr lang="en-US" sz="3000" dirty="0" smtClean="0"/>
              <a:t>Make a good first impression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11107"/>
            <a:ext cx="2251626" cy="232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0210"/>
            <a:ext cx="3194051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4802"/>
            <a:ext cx="2743200" cy="2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9" y="457200"/>
            <a:ext cx="8991600" cy="1154097"/>
          </a:xfrm>
        </p:spPr>
        <p:txBody>
          <a:bodyPr>
            <a:noAutofit/>
          </a:bodyPr>
          <a:lstStyle/>
          <a:p>
            <a:r>
              <a:rPr lang="en-US" sz="5500" dirty="0" smtClean="0"/>
              <a:t>Common </a:t>
            </a:r>
            <a:r>
              <a:rPr lang="en-US" sz="5500" i="1" dirty="0" smtClean="0"/>
              <a:t>Hot</a:t>
            </a:r>
            <a:r>
              <a:rPr lang="en-US" sz="5500" dirty="0" smtClean="0"/>
              <a:t> Appetizers and Hors d’Oeuvres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Grilled, Steamed, Baked, or Roasted Vegetables</a:t>
            </a:r>
          </a:p>
          <a:p>
            <a:pPr lvl="1"/>
            <a:r>
              <a:rPr lang="en-US" sz="2400" dirty="0" smtClean="0"/>
              <a:t>Served with a dipping sauce or dressed with a vinaigrette</a:t>
            </a:r>
          </a:p>
          <a:p>
            <a:pPr lvl="2"/>
            <a:r>
              <a:rPr lang="en-US" sz="2100" dirty="0" smtClean="0"/>
              <a:t>Mushroom caps are sometimes suffed and baked</a:t>
            </a:r>
          </a:p>
          <a:p>
            <a:r>
              <a:rPr lang="en-US" sz="3000" dirty="0" smtClean="0"/>
              <a:t>Crab Cakes</a:t>
            </a:r>
          </a:p>
          <a:p>
            <a:pPr lvl="1"/>
            <a:r>
              <a:rPr lang="en-US" sz="2400" dirty="0" smtClean="0"/>
              <a:t>Crab meat mixed with mayonnaise, herbs, and spices.</a:t>
            </a:r>
          </a:p>
          <a:p>
            <a:pPr lvl="1"/>
            <a:r>
              <a:rPr lang="en-US" sz="2400" dirty="0" smtClean="0"/>
              <a:t>Formed into patties, and sauteed.</a:t>
            </a:r>
          </a:p>
          <a:p>
            <a:r>
              <a:rPr lang="en-US" sz="3000" dirty="0" smtClean="0"/>
              <a:t>Chicken Wings</a:t>
            </a:r>
          </a:p>
          <a:p>
            <a:pPr lvl="1"/>
            <a:r>
              <a:rPr lang="en-US" sz="2400" dirty="0" smtClean="0"/>
              <a:t>Buffalo style- deep fried after being dipped in a spicy coating</a:t>
            </a:r>
          </a:p>
          <a:p>
            <a:pPr lvl="1"/>
            <a:r>
              <a:rPr lang="en-US" sz="2400" dirty="0" smtClean="0"/>
              <a:t>Thin vinegar-based hot sauce is then poured on</a:t>
            </a:r>
          </a:p>
          <a:p>
            <a:pPr lvl="2"/>
            <a:r>
              <a:rPr lang="en-US" sz="2100" dirty="0" smtClean="0"/>
              <a:t>Usually served with bleu cheese dressing, with celery sticks on the side</a:t>
            </a:r>
          </a:p>
          <a:p>
            <a:r>
              <a:rPr lang="en-US" sz="3000" dirty="0" smtClean="0"/>
              <a:t>Meatballs</a:t>
            </a:r>
          </a:p>
          <a:p>
            <a:pPr lvl="1"/>
            <a:r>
              <a:rPr lang="en-US" sz="2400" dirty="0" smtClean="0"/>
              <a:t>Highly seasoned ground meat</a:t>
            </a:r>
          </a:p>
          <a:p>
            <a:pPr lvl="1"/>
            <a:r>
              <a:rPr lang="en-US" sz="2400" dirty="0" smtClean="0"/>
              <a:t>Often served with a sweet-sour sauce</a:t>
            </a:r>
          </a:p>
          <a:p>
            <a:r>
              <a:rPr lang="en-US" sz="3000" dirty="0" smtClean="0"/>
              <a:t>Pasta</a:t>
            </a:r>
          </a:p>
          <a:p>
            <a:pPr lvl="1"/>
            <a:r>
              <a:rPr lang="en-US" sz="2400" dirty="0" smtClean="0"/>
              <a:t>Small portions of pasta may be served as an appetizer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33400"/>
            <a:ext cx="8153400" cy="2546412"/>
          </a:xfrm>
        </p:spPr>
        <p:txBody>
          <a:bodyPr>
            <a:noAutofit/>
          </a:bodyPr>
          <a:lstStyle/>
          <a:p>
            <a:r>
              <a:rPr lang="en-US" sz="5500" dirty="0" smtClean="0"/>
              <a:t>Common </a:t>
            </a:r>
            <a:r>
              <a:rPr lang="en-US" sz="5500" i="1" dirty="0" smtClean="0"/>
              <a:t>Cold</a:t>
            </a:r>
            <a:r>
              <a:rPr lang="en-US" sz="5500" dirty="0" smtClean="0"/>
              <a:t> Appetizers and Hors d’Oeuvres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Canapes</a:t>
            </a:r>
          </a:p>
          <a:p>
            <a:pPr lvl="1"/>
            <a:r>
              <a:rPr lang="en-US" sz="2100" dirty="0" smtClean="0"/>
              <a:t>Bite sized pieces of bread or crackers with a savory topping</a:t>
            </a:r>
          </a:p>
          <a:p>
            <a:r>
              <a:rPr lang="en-US" sz="3000" dirty="0" smtClean="0"/>
              <a:t>Bruschetta</a:t>
            </a:r>
          </a:p>
          <a:p>
            <a:pPr lvl="1"/>
            <a:r>
              <a:rPr lang="en-US" sz="2100" dirty="0" smtClean="0"/>
              <a:t>Toasted bread drizzled with olive oil and topped with tomatoes, olives, cheese, or other ingredients.</a:t>
            </a:r>
          </a:p>
          <a:p>
            <a:r>
              <a:rPr lang="en-US" sz="3000" dirty="0" smtClean="0"/>
              <a:t>Raw Seafood</a:t>
            </a:r>
          </a:p>
          <a:p>
            <a:pPr lvl="1"/>
            <a:r>
              <a:rPr lang="en-US" sz="2100" dirty="0" smtClean="0"/>
              <a:t>Just shucked clams and oysters served with a variety of sauces</a:t>
            </a:r>
          </a:p>
          <a:p>
            <a:r>
              <a:rPr lang="en-US" sz="3000" dirty="0" smtClean="0"/>
              <a:t>Pickled Vegetables</a:t>
            </a:r>
          </a:p>
          <a:p>
            <a:r>
              <a:rPr lang="en-US" sz="3000" dirty="0" smtClean="0"/>
              <a:t>Cheese</a:t>
            </a:r>
          </a:p>
          <a:p>
            <a:r>
              <a:rPr lang="en-US" sz="3000" dirty="0" smtClean="0"/>
              <a:t>Raw Vegetables</a:t>
            </a:r>
          </a:p>
          <a:p>
            <a:r>
              <a:rPr lang="en-US" sz="3000" dirty="0" smtClean="0"/>
              <a:t>Pate</a:t>
            </a:r>
          </a:p>
          <a:p>
            <a:pPr lvl="1"/>
            <a:r>
              <a:rPr lang="en-US" sz="2100" dirty="0" smtClean="0"/>
              <a:t>A well seasoned baked mixture of ground meat, fish, poultry, or vegetables.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1154097"/>
          </a:xfrm>
        </p:spPr>
        <p:txBody>
          <a:bodyPr>
            <a:normAutofit/>
          </a:bodyPr>
          <a:lstStyle/>
          <a:p>
            <a:r>
              <a:rPr lang="en-US" sz="5500" dirty="0" smtClean="0"/>
              <a:t>Sandwiches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315200" cy="5410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Increasingly popular</a:t>
            </a:r>
          </a:p>
          <a:p>
            <a:pPr lvl="1"/>
            <a:r>
              <a:rPr lang="en-US" sz="2200" dirty="0" smtClean="0"/>
              <a:t>Find on Breakfast, Lunch, and Dinner menus</a:t>
            </a:r>
          </a:p>
          <a:p>
            <a:pPr lvl="1"/>
            <a:r>
              <a:rPr lang="en-US" sz="2200" dirty="0" smtClean="0"/>
              <a:t>Found at  Fastfood restauraunts to Fancy restaurants</a:t>
            </a:r>
          </a:p>
          <a:p>
            <a:r>
              <a:rPr lang="en-US" sz="3000" dirty="0" smtClean="0"/>
              <a:t>Combination of four simple elements</a:t>
            </a:r>
          </a:p>
          <a:p>
            <a:pPr lvl="1"/>
            <a:r>
              <a:rPr lang="en-US" sz="2200" dirty="0" smtClean="0"/>
              <a:t>Bread</a:t>
            </a:r>
          </a:p>
          <a:p>
            <a:pPr lvl="1"/>
            <a:r>
              <a:rPr lang="en-US" sz="2200" dirty="0" smtClean="0"/>
              <a:t>Spread</a:t>
            </a:r>
          </a:p>
          <a:p>
            <a:pPr lvl="1"/>
            <a:r>
              <a:rPr lang="en-US" sz="2200" dirty="0" smtClean="0"/>
              <a:t>Filling </a:t>
            </a:r>
          </a:p>
          <a:p>
            <a:pPr lvl="1"/>
            <a:r>
              <a:rPr lang="en-US" sz="2200" dirty="0" smtClean="0"/>
              <a:t>Garnish</a:t>
            </a:r>
          </a:p>
        </p:txBody>
      </p:sp>
    </p:spTree>
    <p:extLst>
      <p:ext uri="{BB962C8B-B14F-4D97-AF65-F5344CB8AC3E}">
        <p14:creationId xmlns:p14="http://schemas.microsoft.com/office/powerpoint/2010/main" val="4559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r>
              <a:rPr lang="en-US" sz="5500" dirty="0" smtClean="0"/>
              <a:t>Sandwhiches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 smtClean="0"/>
              <a:t>Bread</a:t>
            </a:r>
          </a:p>
          <a:p>
            <a:pPr lvl="1"/>
            <a:r>
              <a:rPr lang="en-US" sz="3200" dirty="0"/>
              <a:t>M</a:t>
            </a:r>
            <a:r>
              <a:rPr lang="en-US" sz="3200" dirty="0" smtClean="0"/>
              <a:t>UST be fresh and tasty</a:t>
            </a:r>
          </a:p>
          <a:p>
            <a:r>
              <a:rPr lang="en-US" sz="3500" dirty="0" smtClean="0"/>
              <a:t>Spread</a:t>
            </a:r>
          </a:p>
          <a:p>
            <a:pPr lvl="1"/>
            <a:r>
              <a:rPr lang="en-US" sz="3200" dirty="0" smtClean="0"/>
              <a:t>Add additional flavor and typically act as a moisture barrier for the bread</a:t>
            </a:r>
          </a:p>
          <a:p>
            <a:pPr lvl="2"/>
            <a:r>
              <a:rPr lang="en-US" sz="2600" dirty="0" smtClean="0"/>
              <a:t>Most common spreads are: butter and mayonaise</a:t>
            </a:r>
          </a:p>
          <a:p>
            <a:r>
              <a:rPr lang="en-US" sz="3500" dirty="0" smtClean="0"/>
              <a:t>Filling</a:t>
            </a:r>
          </a:p>
          <a:p>
            <a:pPr lvl="1"/>
            <a:r>
              <a:rPr lang="en-US" sz="3200" dirty="0" smtClean="0"/>
              <a:t>The “Centerpiece” of the sandwich</a:t>
            </a:r>
          </a:p>
          <a:p>
            <a:pPr lvl="1"/>
            <a:r>
              <a:rPr lang="en-US" sz="3200" dirty="0" smtClean="0"/>
              <a:t>Can be hot or cold</a:t>
            </a:r>
          </a:p>
          <a:p>
            <a:pPr lvl="2"/>
            <a:r>
              <a:rPr lang="en-US" sz="2600" dirty="0" smtClean="0"/>
              <a:t>Most common: Meat &amp; Poultry, Seafood &amp; fish, Vegetables, Cheese, and Eggs</a:t>
            </a:r>
          </a:p>
          <a:p>
            <a:r>
              <a:rPr lang="en-US" sz="3500" dirty="0" smtClean="0"/>
              <a:t>Garnish</a:t>
            </a:r>
          </a:p>
          <a:p>
            <a:pPr lvl="1"/>
            <a:r>
              <a:rPr lang="en-US" sz="3200" dirty="0" smtClean="0"/>
              <a:t>Decorative</a:t>
            </a:r>
          </a:p>
          <a:p>
            <a:pPr lvl="1"/>
            <a:r>
              <a:rPr lang="en-US" sz="3200" dirty="0" smtClean="0"/>
              <a:t>Edible accompaniments on a plate with a sandwich</a:t>
            </a:r>
          </a:p>
          <a:p>
            <a:pPr lvl="2"/>
            <a:r>
              <a:rPr lang="en-US" sz="2600" dirty="0" smtClean="0"/>
              <a:t>Examples:  Fruit, Pickle, Lettuce, Sprouts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Cold Sandwiches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47500" lnSpcReduction="20000"/>
          </a:bodyPr>
          <a:lstStyle/>
          <a:p>
            <a:r>
              <a:rPr lang="en-US" sz="5500" dirty="0" smtClean="0"/>
              <a:t>Often filled with sliced meats and cheese or maynnaise-based salads such as egg salad, chicken salad, or tuna salad.</a:t>
            </a:r>
          </a:p>
          <a:p>
            <a:r>
              <a:rPr lang="en-US" sz="5500" dirty="0" smtClean="0"/>
              <a:t>Six main types of cold Sandwiches:</a:t>
            </a:r>
          </a:p>
          <a:p>
            <a:pPr lvl="1"/>
            <a:r>
              <a:rPr lang="en-US" sz="6300" dirty="0" smtClean="0"/>
              <a:t>Closed Sandwich</a:t>
            </a:r>
          </a:p>
          <a:p>
            <a:pPr lvl="2"/>
            <a:r>
              <a:rPr lang="en-US" sz="5500" dirty="0" smtClean="0"/>
              <a:t>2 pieces of bread, with a filling between.</a:t>
            </a:r>
          </a:p>
          <a:p>
            <a:pPr lvl="1"/>
            <a:r>
              <a:rPr lang="en-US" sz="6300" dirty="0" smtClean="0"/>
              <a:t>Open Faced</a:t>
            </a:r>
          </a:p>
          <a:p>
            <a:pPr lvl="2"/>
            <a:r>
              <a:rPr lang="en-US" sz="5500" dirty="0" smtClean="0"/>
              <a:t>Uses only one slice of bead topped with ingredients</a:t>
            </a:r>
          </a:p>
          <a:p>
            <a:pPr lvl="1"/>
            <a:r>
              <a:rPr lang="en-US" sz="6300" dirty="0" smtClean="0"/>
              <a:t>Finger Sandwich</a:t>
            </a:r>
          </a:p>
          <a:p>
            <a:pPr lvl="2"/>
            <a:r>
              <a:rPr lang="en-US" sz="5500" dirty="0" smtClean="0"/>
              <a:t>Also called a Tea Sandwich</a:t>
            </a:r>
          </a:p>
          <a:p>
            <a:pPr lvl="2"/>
            <a:r>
              <a:rPr lang="en-US" sz="5500" dirty="0" smtClean="0"/>
              <a:t>Cut into various shapes ( diamonds, circles, triangles, etc)</a:t>
            </a:r>
          </a:p>
        </p:txBody>
      </p:sp>
    </p:spTree>
    <p:extLst>
      <p:ext uri="{BB962C8B-B14F-4D97-AF65-F5344CB8AC3E}">
        <p14:creationId xmlns:p14="http://schemas.microsoft.com/office/powerpoint/2010/main" val="2824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117</TotalTime>
  <Words>682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Hors d’Oeuvres, Appetizers, and Sandwiches</vt:lpstr>
      <vt:lpstr>Hors d’Oeuvres</vt:lpstr>
      <vt:lpstr>Appetizers</vt:lpstr>
      <vt:lpstr>When Serving  Hors d’Oeuvres &amp; Appetizers</vt:lpstr>
      <vt:lpstr>Common Hot Appetizers and Hors d’Oeuvres</vt:lpstr>
      <vt:lpstr>Common Cold Appetizers and Hors d’Oeuvres</vt:lpstr>
      <vt:lpstr>Sandwiches</vt:lpstr>
      <vt:lpstr>Sandwhiches</vt:lpstr>
      <vt:lpstr>Cold Sandwiches</vt:lpstr>
      <vt:lpstr>Cold Sandwiches</vt:lpstr>
      <vt:lpstr>Hot Sandwiches</vt:lpstr>
      <vt:lpstr>Hot Sandwiches</vt:lpstr>
      <vt:lpstr>PowerPoint Presentation</vt:lpstr>
    </vt:vector>
  </TitlesOfParts>
  <Company>Monticello Public Schools #882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 d’Oeuvre and  Appetizers</dc:title>
  <dc:creator>Windows User</dc:creator>
  <cp:lastModifiedBy>Windows User</cp:lastModifiedBy>
  <cp:revision>30</cp:revision>
  <dcterms:created xsi:type="dcterms:W3CDTF">2011-12-01T01:31:20Z</dcterms:created>
  <dcterms:modified xsi:type="dcterms:W3CDTF">2014-05-13T17:27:15Z</dcterms:modified>
</cp:coreProperties>
</file>