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51DB9-C3E1-4694-BA60-539F5F90841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C734B-C43C-4D8B-9AD7-A913937D07A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851648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Mediterranean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8" name="Picture 4" descr="http://www.aiptravel.com/images/Mediterranean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623663" cy="415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>
            <a:off x="1447800" y="3352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248400" y="4729843"/>
            <a:ext cx="6096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flipH="1">
            <a:off x="4540430" y="3352800"/>
            <a:ext cx="260169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dirty="0" smtClean="0"/>
              <a:t>Staple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06329"/>
            <a:ext cx="8229600" cy="4800600"/>
          </a:xfrm>
        </p:spPr>
        <p:txBody>
          <a:bodyPr/>
          <a:lstStyle/>
          <a:p>
            <a:r>
              <a:rPr lang="en-US" dirty="0" smtClean="0"/>
              <a:t>People throughout Italy eat pasta </a:t>
            </a:r>
          </a:p>
          <a:p>
            <a:r>
              <a:rPr lang="en-US" dirty="0" smtClean="0"/>
              <a:t>Pasta may be served in many ways, but </a:t>
            </a:r>
            <a:r>
              <a:rPr lang="en-US" i="1" dirty="0" smtClean="0"/>
              <a:t>always </a:t>
            </a:r>
            <a:r>
              <a:rPr lang="en-US" dirty="0" smtClean="0"/>
              <a:t>cooked </a:t>
            </a:r>
            <a:r>
              <a:rPr lang="en-US" i="1" dirty="0" smtClean="0"/>
              <a:t>al dente</a:t>
            </a:r>
          </a:p>
          <a:p>
            <a:pPr lvl="1"/>
            <a:r>
              <a:rPr lang="en-US" i="1" dirty="0" smtClean="0"/>
              <a:t>“Slightly resistant to the bite”</a:t>
            </a:r>
            <a:endParaRPr lang="en-US" dirty="0" smtClean="0"/>
          </a:p>
          <a:p>
            <a:r>
              <a:rPr lang="en-US" dirty="0" smtClean="0"/>
              <a:t>After pasta, seafood is second in popularity</a:t>
            </a:r>
          </a:p>
          <a:p>
            <a:r>
              <a:rPr lang="en-US" dirty="0" smtClean="0"/>
              <a:t>Rice is both an important agricultural product and a staple food. </a:t>
            </a:r>
          </a:p>
          <a:p>
            <a:r>
              <a:rPr lang="en-US" dirty="0" smtClean="0"/>
              <a:t>Pork, lamb, veal, and beef are also produced and eaten.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541" y="4953000"/>
            <a:ext cx="2753659" cy="175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5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Italian Dairy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known in the U.S. are:</a:t>
            </a:r>
          </a:p>
          <a:p>
            <a:pPr lvl="1"/>
            <a:r>
              <a:rPr lang="en-US" dirty="0"/>
              <a:t>Parmesan</a:t>
            </a:r>
          </a:p>
          <a:p>
            <a:pPr lvl="1"/>
            <a:r>
              <a:rPr lang="en-US" dirty="0"/>
              <a:t>Mozzarella</a:t>
            </a:r>
          </a:p>
          <a:p>
            <a:pPr lvl="1"/>
            <a:r>
              <a:rPr lang="en-US" dirty="0"/>
              <a:t>Romano</a:t>
            </a:r>
          </a:p>
          <a:p>
            <a:pPr lvl="1"/>
            <a:r>
              <a:rPr lang="en-US" dirty="0"/>
              <a:t>Ricotta</a:t>
            </a:r>
          </a:p>
          <a:p>
            <a:pPr lvl="1"/>
            <a:r>
              <a:rPr lang="en-US" dirty="0"/>
              <a:t>Provolone</a:t>
            </a:r>
          </a:p>
          <a:p>
            <a:pPr lvl="1"/>
            <a:r>
              <a:rPr lang="en-US" dirty="0"/>
              <a:t>Gorgonzola</a:t>
            </a:r>
          </a:p>
          <a:p>
            <a:r>
              <a:rPr lang="en-US" dirty="0" smtClean="0"/>
              <a:t>Italians introduced ice cream to the rest of Europe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33451"/>
            <a:ext cx="427296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Italian Beverages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53000"/>
          </a:xfrm>
        </p:spPr>
        <p:txBody>
          <a:bodyPr/>
          <a:lstStyle/>
          <a:p>
            <a:r>
              <a:rPr lang="en-US" dirty="0" err="1" smtClean="0"/>
              <a:t>Caffé</a:t>
            </a:r>
            <a:r>
              <a:rPr lang="en-US" dirty="0" smtClean="0"/>
              <a:t> Espresso- rich, dark, flavorful coffee served </a:t>
            </a:r>
            <a:r>
              <a:rPr lang="en-US" dirty="0" err="1" smtClean="0"/>
              <a:t>thoughout</a:t>
            </a:r>
            <a:r>
              <a:rPr lang="en-US" dirty="0" smtClean="0"/>
              <a:t> Italy</a:t>
            </a:r>
          </a:p>
          <a:p>
            <a:pPr lvl="1"/>
            <a:r>
              <a:rPr lang="en-US" dirty="0"/>
              <a:t>Made in special type of coffee maker- </a:t>
            </a:r>
            <a:r>
              <a:rPr lang="en-US" dirty="0" err="1"/>
              <a:t>caffettiera</a:t>
            </a:r>
            <a:endParaRPr lang="en-US" dirty="0"/>
          </a:p>
          <a:p>
            <a:pPr lvl="2"/>
            <a:r>
              <a:rPr lang="en-US" dirty="0"/>
              <a:t>Dark roasted, finely ground beans must be used.</a:t>
            </a:r>
          </a:p>
          <a:p>
            <a:r>
              <a:rPr lang="en-US" dirty="0" smtClean="0"/>
              <a:t>Even more important that </a:t>
            </a:r>
            <a:r>
              <a:rPr lang="en-US" dirty="0" err="1" smtClean="0"/>
              <a:t>caffé</a:t>
            </a:r>
            <a:r>
              <a:rPr lang="en-US" dirty="0" smtClean="0"/>
              <a:t> espresso is </a:t>
            </a:r>
            <a:r>
              <a:rPr lang="en-US" i="1" dirty="0" smtClean="0"/>
              <a:t>vino (</a:t>
            </a:r>
            <a:r>
              <a:rPr lang="en-US" dirty="0" smtClean="0"/>
              <a:t>wine)</a:t>
            </a:r>
          </a:p>
          <a:p>
            <a:pPr lvl="1"/>
            <a:r>
              <a:rPr lang="en-US" dirty="0" smtClean="0"/>
              <a:t>Children drink it</a:t>
            </a:r>
          </a:p>
          <a:p>
            <a:pPr lvl="1"/>
            <a:r>
              <a:rPr lang="en-US" dirty="0" smtClean="0"/>
              <a:t>Mild Burgundy or Chianti usually replaces water at meals. </a:t>
            </a:r>
          </a:p>
          <a:p>
            <a:pPr lvl="2"/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444219"/>
            <a:ext cx="1447800" cy="217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0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Regional Italian Specialties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dirty="0" smtClean="0"/>
              <a:t>Geography &amp; climate create a culinary division between North and South Italy. </a:t>
            </a:r>
          </a:p>
          <a:p>
            <a:r>
              <a:rPr lang="en-US" dirty="0" smtClean="0"/>
              <a:t>NORTH:</a:t>
            </a:r>
          </a:p>
          <a:p>
            <a:pPr lvl="1"/>
            <a:r>
              <a:rPr lang="en-US" dirty="0" smtClean="0"/>
              <a:t>Has more resources that Southern Italy</a:t>
            </a:r>
          </a:p>
          <a:p>
            <a:pPr lvl="1"/>
            <a:r>
              <a:rPr lang="en-US" dirty="0" smtClean="0"/>
              <a:t>Meat is easier to obtain &amp; less expensive</a:t>
            </a:r>
          </a:p>
          <a:p>
            <a:pPr lvl="1"/>
            <a:r>
              <a:rPr lang="en-US" dirty="0" smtClean="0"/>
              <a:t>Dairy products are more common</a:t>
            </a:r>
          </a:p>
          <a:p>
            <a:pPr lvl="1"/>
            <a:r>
              <a:rPr lang="en-US" dirty="0" smtClean="0"/>
              <a:t>Foods not as heavily spiced as in the South</a:t>
            </a:r>
          </a:p>
          <a:p>
            <a:pPr lvl="1"/>
            <a:r>
              <a:rPr lang="en-US" dirty="0" smtClean="0"/>
              <a:t>Use delicate sauces instead of heavier tomato sauces</a:t>
            </a:r>
          </a:p>
          <a:p>
            <a:pPr lvl="1"/>
            <a:r>
              <a:rPr lang="en-US" dirty="0" smtClean="0"/>
              <a:t>Butter is the favored cooking fat</a:t>
            </a:r>
          </a:p>
          <a:p>
            <a:pPr lvl="1"/>
            <a:r>
              <a:rPr lang="en-US" dirty="0" smtClean="0"/>
              <a:t>Home of fat ribbon shaped groups of pasta called </a:t>
            </a:r>
            <a:r>
              <a:rPr lang="en-US" i="1" dirty="0" smtClean="0"/>
              <a:t>Pasta Bolognese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Regional Italian </a:t>
            </a:r>
            <a:r>
              <a:rPr lang="en-US" dirty="0" smtClean="0"/>
              <a:t>Specialties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SOUTH:</a:t>
            </a:r>
          </a:p>
          <a:p>
            <a:pPr lvl="1"/>
            <a:r>
              <a:rPr lang="en-US" dirty="0" smtClean="0"/>
              <a:t>Farming &amp; grazing land is poor quality</a:t>
            </a:r>
          </a:p>
          <a:p>
            <a:pPr lvl="1"/>
            <a:r>
              <a:rPr lang="en-US" dirty="0" smtClean="0"/>
              <a:t>Sparsely populated, many people are lower income</a:t>
            </a:r>
          </a:p>
          <a:p>
            <a:pPr lvl="1"/>
            <a:r>
              <a:rPr lang="en-US" dirty="0" smtClean="0"/>
              <a:t>Meat is expensive &amp; eaten in small amounts</a:t>
            </a:r>
          </a:p>
          <a:p>
            <a:pPr lvl="1"/>
            <a:r>
              <a:rPr lang="en-US" dirty="0" smtClean="0"/>
              <a:t>Dairy products except cheese are rare</a:t>
            </a:r>
          </a:p>
          <a:p>
            <a:pPr lvl="1"/>
            <a:r>
              <a:rPr lang="en-US" dirty="0" smtClean="0"/>
              <a:t>Olive oil preferred cooking fat</a:t>
            </a:r>
          </a:p>
          <a:p>
            <a:pPr lvl="1"/>
            <a:r>
              <a:rPr lang="en-US" dirty="0" smtClean="0"/>
              <a:t>Home of tube shaped groups of pasta called </a:t>
            </a:r>
            <a:r>
              <a:rPr lang="en-US" i="1" dirty="0" smtClean="0"/>
              <a:t>Pasta </a:t>
            </a:r>
            <a:r>
              <a:rPr lang="en-US" i="1" dirty="0" err="1" smtClean="0"/>
              <a:t>Napleotania</a:t>
            </a:r>
            <a:endParaRPr lang="en-US" i="1" dirty="0" smtClean="0"/>
          </a:p>
          <a:p>
            <a:pPr lvl="1"/>
            <a:r>
              <a:rPr lang="en-US" dirty="0" smtClean="0"/>
              <a:t>Southern Italian cooking is the cooking which most people in the U.S. are familiar with</a:t>
            </a:r>
          </a:p>
          <a:p>
            <a:pPr lvl="2"/>
            <a:r>
              <a:rPr lang="en-US" dirty="0" smtClean="0"/>
              <a:t>Most Italian restaurants in the U.S. are Neapolitan</a:t>
            </a:r>
          </a:p>
          <a:p>
            <a:pPr lvl="3"/>
            <a:r>
              <a:rPr lang="en-US" dirty="0" smtClean="0"/>
              <a:t>Naples is the heart of Southern Italian cooking ( Pizza originated here).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Italian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Eat a light breakfast &amp; a hearty noon meal</a:t>
            </a:r>
          </a:p>
          <a:p>
            <a:r>
              <a:rPr lang="en-US" dirty="0" smtClean="0"/>
              <a:t>Noon meal is the largest meal of the day, usually eaten at home</a:t>
            </a:r>
          </a:p>
          <a:p>
            <a:r>
              <a:rPr lang="en-US" i="1" dirty="0" smtClean="0"/>
              <a:t>Antipasto</a:t>
            </a:r>
            <a:r>
              <a:rPr lang="en-US" dirty="0" smtClean="0"/>
              <a:t>- an appetizer course that often begins the meal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Regardless of the selection of foods, the tray must have both: color and taste appeal!</a:t>
            </a:r>
          </a:p>
          <a:p>
            <a:r>
              <a:rPr lang="en-US" i="1" dirty="0" err="1" smtClean="0"/>
              <a:t>Minestra</a:t>
            </a:r>
            <a:r>
              <a:rPr lang="en-US" i="1" dirty="0" smtClean="0"/>
              <a:t> (soup) </a:t>
            </a:r>
            <a:r>
              <a:rPr lang="en-US" dirty="0" smtClean="0"/>
              <a:t>may follow or replace the antipasto at the start of the meal</a:t>
            </a:r>
          </a:p>
          <a:p>
            <a:r>
              <a:rPr lang="en-US" dirty="0" smtClean="0"/>
              <a:t>Main course- a meat, poultry, or fish dish usually follows the soup.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A vegetable or salad usually accompanies the main dish</a:t>
            </a:r>
          </a:p>
          <a:p>
            <a:r>
              <a:rPr lang="en-US" dirty="0" smtClean="0"/>
              <a:t>Fruit and cheese end a typical meal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Reserve fancier desserts for special occasions</a:t>
            </a:r>
          </a:p>
          <a:p>
            <a:r>
              <a:rPr lang="en-US" dirty="0" smtClean="0"/>
              <a:t>Evening meal- very light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13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Staple Foods:</a:t>
            </a:r>
          </a:p>
          <a:p>
            <a:pPr lvl="1"/>
            <a:r>
              <a:rPr lang="en-US" dirty="0" smtClean="0"/>
              <a:t>Make liberal use of:</a:t>
            </a:r>
          </a:p>
          <a:p>
            <a:pPr lvl="2"/>
            <a:r>
              <a:rPr lang="en-US" dirty="0"/>
              <a:t>Lemon Juice</a:t>
            </a:r>
          </a:p>
          <a:p>
            <a:pPr lvl="2"/>
            <a:r>
              <a:rPr lang="en-US" dirty="0"/>
              <a:t>Tomatoes</a:t>
            </a:r>
          </a:p>
          <a:p>
            <a:pPr lvl="2"/>
            <a:r>
              <a:rPr lang="en-US" dirty="0"/>
              <a:t>Green Peppers</a:t>
            </a:r>
          </a:p>
          <a:p>
            <a:pPr lvl="1"/>
            <a:r>
              <a:rPr lang="en-US" dirty="0" smtClean="0"/>
              <a:t>Use many herbs and spices to bring out natural flavors</a:t>
            </a:r>
          </a:p>
          <a:p>
            <a:pPr lvl="1"/>
            <a:r>
              <a:rPr lang="en-US" dirty="0" smtClean="0"/>
              <a:t>Serve eggplant as a side dish or add it to the main dish</a:t>
            </a:r>
          </a:p>
          <a:p>
            <a:pPr lvl="2"/>
            <a:r>
              <a:rPr lang="en-US" dirty="0" err="1"/>
              <a:t>Moussaka</a:t>
            </a:r>
            <a:r>
              <a:rPr lang="en-US" dirty="0"/>
              <a:t>- layered slices of eggplant, ground lamb, and cheese</a:t>
            </a:r>
          </a:p>
          <a:p>
            <a:pPr lvl="1"/>
            <a:r>
              <a:rPr lang="en-US" dirty="0" smtClean="0"/>
              <a:t>Lamb has been raised in Greece for centuries. </a:t>
            </a:r>
          </a:p>
          <a:p>
            <a:pPr lvl="2"/>
            <a:r>
              <a:rPr lang="en-US" dirty="0" smtClean="0"/>
              <a:t>Serve it roasted</a:t>
            </a:r>
            <a:r>
              <a:rPr lang="en-US" dirty="0"/>
              <a:t> </a:t>
            </a:r>
            <a:r>
              <a:rPr lang="en-US" dirty="0" smtClean="0"/>
              <a:t>as a filling for veggies and add it to soups and stews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2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Staple Foods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Seafood:</a:t>
            </a:r>
          </a:p>
          <a:p>
            <a:pPr lvl="1"/>
            <a:r>
              <a:rPr lang="en-US" dirty="0"/>
              <a:t>Prepare by baking or broiling</a:t>
            </a:r>
          </a:p>
          <a:p>
            <a:pPr lvl="1"/>
            <a:r>
              <a:rPr lang="en-US" dirty="0"/>
              <a:t>Squid is popular</a:t>
            </a:r>
            <a:endParaRPr lang="en-US" i="1" dirty="0"/>
          </a:p>
          <a:p>
            <a:pPr lvl="1"/>
            <a:r>
              <a:rPr lang="en-US" i="1" dirty="0" err="1"/>
              <a:t>Taramasalata</a:t>
            </a:r>
            <a:r>
              <a:rPr lang="en-US" i="1" dirty="0"/>
              <a:t>- </a:t>
            </a:r>
            <a:r>
              <a:rPr lang="en-US" dirty="0"/>
              <a:t>a pate made from fish roe (eggs), popular appetizer or snack</a:t>
            </a:r>
          </a:p>
          <a:p>
            <a:r>
              <a:rPr lang="en-US" dirty="0" smtClean="0"/>
              <a:t>Olives:</a:t>
            </a:r>
          </a:p>
          <a:p>
            <a:pPr lvl="1"/>
            <a:r>
              <a:rPr lang="en-US" dirty="0" smtClean="0"/>
              <a:t>Grow in an abundance</a:t>
            </a:r>
          </a:p>
          <a:p>
            <a:pPr lvl="1"/>
            <a:r>
              <a:rPr lang="en-US" dirty="0" smtClean="0"/>
              <a:t>Flavor of olive oil dominates Greek cuisine</a:t>
            </a:r>
          </a:p>
          <a:p>
            <a:pPr lvl="1"/>
            <a:r>
              <a:rPr lang="en-US" dirty="0" smtClean="0"/>
              <a:t>Eaten as an appetizer and snacks, or added to other dishes</a:t>
            </a:r>
          </a:p>
          <a:p>
            <a:r>
              <a:rPr lang="en-US" dirty="0" smtClean="0"/>
              <a:t>Honey:</a:t>
            </a:r>
          </a:p>
          <a:p>
            <a:pPr lvl="1"/>
            <a:r>
              <a:rPr lang="en-US" dirty="0" smtClean="0"/>
              <a:t>Greek honey is world famous</a:t>
            </a:r>
          </a:p>
          <a:p>
            <a:pPr lvl="1"/>
            <a:r>
              <a:rPr lang="en-US" dirty="0" smtClean="0"/>
              <a:t>Basic sweetener used in preparation of many Greek desserts, pastries, and cakes</a:t>
            </a:r>
          </a:p>
          <a:p>
            <a:pPr marL="393192" lvl="1" indent="0">
              <a:buNone/>
            </a:pPr>
            <a:endParaRPr lang="en-US" i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3182"/>
            <a:ext cx="2286000" cy="155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4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Greek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/>
          <a:lstStyle/>
          <a:p>
            <a:r>
              <a:rPr lang="en-US" dirty="0"/>
              <a:t>Meals reflect </a:t>
            </a:r>
            <a:r>
              <a:rPr lang="en-US" dirty="0" smtClean="0"/>
              <a:t>simplicity</a:t>
            </a:r>
          </a:p>
          <a:p>
            <a:r>
              <a:rPr lang="en-US" dirty="0" smtClean="0"/>
              <a:t>Breakfast- no more than a slice of dry bread and a cup of warm milk</a:t>
            </a:r>
          </a:p>
          <a:p>
            <a:r>
              <a:rPr lang="en-US" dirty="0" smtClean="0"/>
              <a:t>Lunch and Dinner- hot meals</a:t>
            </a:r>
          </a:p>
          <a:p>
            <a:pPr lvl="1"/>
            <a:r>
              <a:rPr lang="en-US" dirty="0" smtClean="0"/>
              <a:t>Lunch is at noon</a:t>
            </a:r>
          </a:p>
          <a:p>
            <a:pPr lvl="1"/>
            <a:r>
              <a:rPr lang="en-US" dirty="0" smtClean="0"/>
              <a:t>Dinner is late evening</a:t>
            </a:r>
            <a:endParaRPr lang="en-US" dirty="0"/>
          </a:p>
          <a:p>
            <a:r>
              <a:rPr lang="en-US" dirty="0" smtClean="0"/>
              <a:t>Usually serve sweets only on special occasions</a:t>
            </a:r>
          </a:p>
          <a:p>
            <a:r>
              <a:rPr lang="en-US" dirty="0" smtClean="0"/>
              <a:t>Make desserts with </a:t>
            </a:r>
            <a:r>
              <a:rPr lang="en-US" dirty="0" err="1" smtClean="0"/>
              <a:t>phyllo</a:t>
            </a:r>
            <a:r>
              <a:rPr lang="en-US" dirty="0" smtClean="0"/>
              <a:t>- paper thin pastry made with flour and water</a:t>
            </a:r>
          </a:p>
        </p:txBody>
      </p:sp>
    </p:spTree>
    <p:extLst>
      <p:ext uri="{BB962C8B-B14F-4D97-AF65-F5344CB8AC3E}">
        <p14:creationId xmlns:p14="http://schemas.microsoft.com/office/powerpoint/2010/main" val="848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European countries that lie along the Mediterranean Sea:</a:t>
            </a:r>
          </a:p>
          <a:p>
            <a:pPr lvl="1"/>
            <a:r>
              <a:rPr lang="en-US" dirty="0"/>
              <a:t>Spain</a:t>
            </a:r>
          </a:p>
          <a:p>
            <a:pPr lvl="1"/>
            <a:r>
              <a:rPr lang="en-US" dirty="0"/>
              <a:t>Italy</a:t>
            </a:r>
          </a:p>
          <a:p>
            <a:pPr lvl="1"/>
            <a:r>
              <a:rPr lang="en-US" dirty="0"/>
              <a:t>Greece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similar climates and resources, the cuisines all resemble each other. </a:t>
            </a:r>
          </a:p>
          <a:p>
            <a:r>
              <a:rPr lang="en-US" dirty="0" smtClean="0"/>
              <a:t>Fruit is served at the end of meals rather than desserts.</a:t>
            </a:r>
          </a:p>
          <a:p>
            <a:r>
              <a:rPr lang="en-US" dirty="0" smtClean="0"/>
              <a:t>Pasta, rice, and/or bread are the staples at most meals</a:t>
            </a:r>
          </a:p>
          <a:p>
            <a:r>
              <a:rPr lang="en-US" dirty="0" smtClean="0"/>
              <a:t>Olive oil is the main cooking fat</a:t>
            </a:r>
          </a:p>
          <a:p>
            <a:r>
              <a:rPr lang="en-US" dirty="0" smtClean="0"/>
              <a:t>Eat a lot of seafood, and only limited amount of red meat. </a:t>
            </a:r>
          </a:p>
          <a:p>
            <a:r>
              <a:rPr lang="en-US" dirty="0" smtClean="0"/>
              <a:t>Diet is fairly low in fat.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Best described as </a:t>
            </a:r>
            <a:r>
              <a:rPr lang="en-US" i="1" dirty="0" smtClean="0"/>
              <a:t>del pueblo-</a:t>
            </a:r>
            <a:r>
              <a:rPr lang="en-US" dirty="0" smtClean="0"/>
              <a:t> food of the people.</a:t>
            </a:r>
          </a:p>
          <a:p>
            <a:pPr lvl="1"/>
            <a:r>
              <a:rPr lang="en-US" dirty="0"/>
              <a:t>It is simple</a:t>
            </a:r>
          </a:p>
          <a:p>
            <a:pPr lvl="1"/>
            <a:r>
              <a:rPr lang="en-US" dirty="0"/>
              <a:t>Use fresh ingredients &amp; basic preparation </a:t>
            </a:r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2050" name="Picture 2" descr="http://wwp.greenwichmeantime.com/time-zone/europe/european-union/spain/images/spain-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238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Spanish Cuisine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Spaniards made many contributions to Mexican cuisine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Spanish cooking differs from the spicy cooking of Mexico. </a:t>
            </a:r>
          </a:p>
          <a:p>
            <a:r>
              <a:rPr lang="en-US" dirty="0" smtClean="0"/>
              <a:t>Tomatoes, onions, and garlic form the base of many sauces.</a:t>
            </a:r>
          </a:p>
          <a:p>
            <a:r>
              <a:rPr lang="en-US" dirty="0" smtClean="0"/>
              <a:t>Garlic, pepper, and paprika flavor many main dishes, soups, and salads.</a:t>
            </a:r>
          </a:p>
          <a:p>
            <a:r>
              <a:rPr lang="en-US" dirty="0" smtClean="0"/>
              <a:t>Traditional Spanish cooking method is to slowly simmer foods in earthenware pots.</a:t>
            </a:r>
          </a:p>
          <a:p>
            <a:r>
              <a:rPr lang="en-US" dirty="0" smtClean="0"/>
              <a:t>Common to mix two or more food flavors in a single dish:</a:t>
            </a:r>
          </a:p>
          <a:p>
            <a:pPr lvl="1"/>
            <a:r>
              <a:rPr lang="en-US" dirty="0" smtClean="0"/>
              <a:t>Ex. </a:t>
            </a:r>
          </a:p>
          <a:p>
            <a:pPr lvl="2"/>
            <a:r>
              <a:rPr lang="en-US" dirty="0" smtClean="0"/>
              <a:t>Meat and Fish</a:t>
            </a:r>
          </a:p>
          <a:p>
            <a:pPr lvl="2"/>
            <a:r>
              <a:rPr lang="en-US" dirty="0" smtClean="0"/>
              <a:t> Fish and Vegetables</a:t>
            </a:r>
          </a:p>
          <a:p>
            <a:pPr lvl="2"/>
            <a:r>
              <a:rPr lang="en-US" dirty="0" smtClean="0"/>
              <a:t> Meat, Fish, and Rice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8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31"/>
            <a:ext cx="8229600" cy="1143000"/>
          </a:xfrm>
        </p:spPr>
        <p:txBody>
          <a:bodyPr/>
          <a:lstStyle/>
          <a:p>
            <a:r>
              <a:rPr lang="en-US" dirty="0" smtClean="0"/>
              <a:t>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r>
              <a:rPr lang="en-US" dirty="0" smtClean="0"/>
              <a:t>Meals often begin with </a:t>
            </a:r>
            <a:r>
              <a:rPr lang="en-US" i="1" dirty="0" smtClean="0"/>
              <a:t>tapas (</a:t>
            </a:r>
            <a:r>
              <a:rPr lang="en-US" dirty="0" smtClean="0"/>
              <a:t>appetizers)</a:t>
            </a:r>
          </a:p>
          <a:p>
            <a:r>
              <a:rPr lang="en-US" dirty="0" smtClean="0"/>
              <a:t>Salads often follow tapas</a:t>
            </a:r>
          </a:p>
          <a:p>
            <a:r>
              <a:rPr lang="en-US" dirty="0" smtClean="0"/>
              <a:t>Soups are also popular throughout Spain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Gazpacho- popular soup made with coarsely pureed tomatoes, onions, garlic, cucumbers, and green peppers, olive oil, and vinegar. </a:t>
            </a:r>
          </a:p>
          <a:p>
            <a:r>
              <a:rPr lang="en-US" dirty="0" smtClean="0"/>
              <a:t>Spaniards are experts at preparing seafood. </a:t>
            </a:r>
          </a:p>
          <a:p>
            <a:r>
              <a:rPr lang="en-US" dirty="0" smtClean="0"/>
              <a:t>Veal, lamb, &amp; pork are the most popular meats eaten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0" y="4735640"/>
            <a:ext cx="2194560" cy="19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6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Meals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Mexican meals with the same names:</a:t>
            </a:r>
          </a:p>
          <a:p>
            <a:pPr lvl="1"/>
            <a:r>
              <a:rPr lang="en-US" dirty="0" smtClean="0"/>
              <a:t>Breakfast- </a:t>
            </a:r>
            <a:r>
              <a:rPr lang="en-US" dirty="0" err="1" smtClean="0"/>
              <a:t>Desayuno</a:t>
            </a:r>
            <a:endParaRPr lang="en-US" dirty="0" smtClean="0"/>
          </a:p>
          <a:p>
            <a:pPr lvl="2"/>
            <a:r>
              <a:rPr lang="en-US" dirty="0" smtClean="0"/>
              <a:t>Ex. Coffee or chocolate drink</a:t>
            </a:r>
          </a:p>
          <a:p>
            <a:pPr lvl="2"/>
            <a:r>
              <a:rPr lang="en-US" dirty="0" smtClean="0"/>
              <a:t>Sometimes bread &amp; jam or sweet roll</a:t>
            </a:r>
          </a:p>
          <a:p>
            <a:pPr lvl="3"/>
            <a:r>
              <a:rPr lang="en-US" dirty="0" smtClean="0"/>
              <a:t>Ex. Churro- thin pastry fried in deep fat</a:t>
            </a:r>
          </a:p>
          <a:p>
            <a:pPr lvl="1"/>
            <a:r>
              <a:rPr lang="en-US" dirty="0" smtClean="0"/>
              <a:t>Second Morning Meal- </a:t>
            </a:r>
            <a:r>
              <a:rPr lang="en-US" dirty="0" err="1" smtClean="0"/>
              <a:t>Almuerzo</a:t>
            </a:r>
            <a:endParaRPr lang="en-US" dirty="0" smtClean="0"/>
          </a:p>
          <a:p>
            <a:pPr lvl="2"/>
            <a:r>
              <a:rPr lang="en-US" dirty="0" smtClean="0"/>
              <a:t>Served around 11 o’clock</a:t>
            </a:r>
          </a:p>
          <a:p>
            <a:pPr lvl="2"/>
            <a:r>
              <a:rPr lang="en-US" dirty="0" smtClean="0"/>
              <a:t>More substantial then </a:t>
            </a:r>
            <a:r>
              <a:rPr lang="en-US" dirty="0" err="1" smtClean="0"/>
              <a:t>desayuno</a:t>
            </a:r>
            <a:endParaRPr lang="en-US" dirty="0" smtClean="0"/>
          </a:p>
          <a:p>
            <a:pPr lvl="2"/>
            <a:r>
              <a:rPr lang="en-US" dirty="0" smtClean="0"/>
              <a:t>Varies depending on locale and personal taste	</a:t>
            </a:r>
          </a:p>
          <a:p>
            <a:pPr lvl="3"/>
            <a:r>
              <a:rPr lang="en-US" dirty="0" smtClean="0"/>
              <a:t>Ex. An omelet, grilled sausage, fried squid, open faced sandwiches, fish or lamb chops. </a:t>
            </a:r>
          </a:p>
        </p:txBody>
      </p:sp>
    </p:spTree>
    <p:extLst>
      <p:ext uri="{BB962C8B-B14F-4D97-AF65-F5344CB8AC3E}">
        <p14:creationId xmlns:p14="http://schemas.microsoft.com/office/powerpoint/2010/main" val="39095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Meals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lvl="1"/>
            <a:r>
              <a:rPr lang="en-US" dirty="0" smtClean="0"/>
              <a:t>Lunch-Comida</a:t>
            </a:r>
          </a:p>
          <a:p>
            <a:pPr lvl="2"/>
            <a:r>
              <a:rPr lang="en-US" dirty="0" smtClean="0"/>
              <a:t>Main meal of the day</a:t>
            </a:r>
          </a:p>
          <a:p>
            <a:pPr lvl="2"/>
            <a:r>
              <a:rPr lang="en-US" dirty="0" smtClean="0"/>
              <a:t>Served around 2-3 o’clock</a:t>
            </a:r>
          </a:p>
          <a:p>
            <a:pPr lvl="3"/>
            <a:r>
              <a:rPr lang="en-US" dirty="0" smtClean="0"/>
              <a:t>Ex. Fish, poultry, or meat that follows a salad or soup.  Fruit or another light dessert ends the meal.  </a:t>
            </a:r>
            <a:endParaRPr lang="en-US" dirty="0"/>
          </a:p>
          <a:p>
            <a:pPr lvl="1"/>
            <a:r>
              <a:rPr lang="en-US" dirty="0" smtClean="0"/>
              <a:t>Snack- </a:t>
            </a:r>
            <a:r>
              <a:rPr lang="en-US" dirty="0" err="1" smtClean="0"/>
              <a:t>Merienda</a:t>
            </a:r>
            <a:endParaRPr lang="en-US" dirty="0" smtClean="0"/>
          </a:p>
          <a:p>
            <a:pPr lvl="2"/>
            <a:r>
              <a:rPr lang="en-US" dirty="0" smtClean="0"/>
              <a:t>Served around 6 o’clock</a:t>
            </a:r>
          </a:p>
          <a:p>
            <a:pPr lvl="2"/>
            <a:r>
              <a:rPr lang="en-US" dirty="0" smtClean="0"/>
              <a:t>Light snack of cakes and cookies or bread and jam</a:t>
            </a:r>
          </a:p>
          <a:p>
            <a:pPr lvl="2"/>
            <a:r>
              <a:rPr lang="en-US" dirty="0" smtClean="0"/>
              <a:t>* If a family has visitors, the meal may be more substantial. </a:t>
            </a:r>
            <a:endParaRPr lang="en-US" dirty="0"/>
          </a:p>
          <a:p>
            <a:pPr lvl="1"/>
            <a:r>
              <a:rPr lang="en-US" dirty="0" smtClean="0"/>
              <a:t>Supper- </a:t>
            </a:r>
            <a:r>
              <a:rPr lang="en-US" dirty="0" err="1" smtClean="0"/>
              <a:t>Cena</a:t>
            </a:r>
            <a:endParaRPr lang="en-US" dirty="0" smtClean="0"/>
          </a:p>
          <a:p>
            <a:pPr lvl="2"/>
            <a:r>
              <a:rPr lang="en-US" dirty="0" smtClean="0"/>
              <a:t>Light meal</a:t>
            </a:r>
          </a:p>
          <a:p>
            <a:pPr lvl="2"/>
            <a:r>
              <a:rPr lang="en-US" dirty="0" smtClean="0"/>
              <a:t>Similar to </a:t>
            </a:r>
            <a:r>
              <a:rPr lang="en-US" dirty="0" err="1" smtClean="0"/>
              <a:t>Almuerzo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724400"/>
            <a:ext cx="23336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7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Cuisine:</a:t>
            </a:r>
          </a:p>
          <a:p>
            <a:pPr lvl="1"/>
            <a:r>
              <a:rPr lang="en-US" dirty="0" smtClean="0"/>
              <a:t>It is the source of many Western Cuisines</a:t>
            </a:r>
          </a:p>
          <a:p>
            <a:pPr lvl="1"/>
            <a:r>
              <a:rPr lang="en-US" dirty="0" smtClean="0"/>
              <a:t>Italian’s laid the foundation for Haute Cuisine</a:t>
            </a:r>
          </a:p>
          <a:p>
            <a:pPr lvl="1"/>
            <a:r>
              <a:rPr lang="en-US" dirty="0" smtClean="0"/>
              <a:t>As a whole it is lively, interesting, colorful, and varied</a:t>
            </a:r>
          </a:p>
          <a:p>
            <a:pPr lvl="2"/>
            <a:r>
              <a:rPr lang="en-US" dirty="0"/>
              <a:t>Yet simple</a:t>
            </a:r>
          </a:p>
          <a:p>
            <a:pPr lvl="1"/>
            <a:r>
              <a:rPr lang="en-US" dirty="0" smtClean="0"/>
              <a:t>Italians believe in keeping the natural flavors of food</a:t>
            </a:r>
          </a:p>
          <a:p>
            <a:pPr lvl="1"/>
            <a:r>
              <a:rPr lang="en-US" dirty="0" smtClean="0"/>
              <a:t>Insist on fresh, high quality ingredients</a:t>
            </a:r>
          </a:p>
          <a:p>
            <a:pPr lvl="1"/>
            <a:r>
              <a:rPr lang="en-US" dirty="0" smtClean="0"/>
              <a:t>Do not over indulge in convenience foods</a:t>
            </a:r>
          </a:p>
          <a:p>
            <a:pPr lvl="1"/>
            <a:r>
              <a:rPr lang="en-US" dirty="0" smtClean="0"/>
              <a:t>Use many kinds of herbs, spices, and other seasonings</a:t>
            </a:r>
          </a:p>
          <a:p>
            <a:pPr lvl="1"/>
            <a:r>
              <a:rPr lang="en-US" dirty="0" smtClean="0"/>
              <a:t>Fresh fruits and vegetables are very important</a:t>
            </a:r>
          </a:p>
          <a:p>
            <a:pPr lvl="1"/>
            <a:r>
              <a:rPr lang="en-US" dirty="0" smtClean="0"/>
              <a:t>Prepare many dishes on top of the range either by simmering or frying</a:t>
            </a:r>
          </a:p>
          <a:p>
            <a:pPr lvl="1"/>
            <a:r>
              <a:rPr lang="en-US" dirty="0" smtClean="0"/>
              <a:t>Introduced ice cream to the rest of Europe.</a:t>
            </a:r>
          </a:p>
        </p:txBody>
      </p:sp>
      <p:pic>
        <p:nvPicPr>
          <p:cNvPr id="3074" name="Picture 2" descr="https://encrypted-tbn0.gstatic.com/images?q=tbn:ANd9GcRA5OLQ8SIRb7nWAMmOn-Z3mpBQ-0i6PzED1tUQQ1aScuULEd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949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2453</TotalTime>
  <Words>1093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Mediterranean</vt:lpstr>
      <vt:lpstr>PowerPoint Presentation</vt:lpstr>
      <vt:lpstr>Diet</vt:lpstr>
      <vt:lpstr>Spain</vt:lpstr>
      <vt:lpstr>Characteristics of Spanish Cuisine</vt:lpstr>
      <vt:lpstr>Meals</vt:lpstr>
      <vt:lpstr>Meals Cont. </vt:lpstr>
      <vt:lpstr>Meals Cont. </vt:lpstr>
      <vt:lpstr>Italy</vt:lpstr>
      <vt:lpstr>Staple Foods</vt:lpstr>
      <vt:lpstr>Italian Dairy Products</vt:lpstr>
      <vt:lpstr>Italian Beverages</vt:lpstr>
      <vt:lpstr>Regional Italian Specialties</vt:lpstr>
      <vt:lpstr>Regional Italian Specialties Cont.</vt:lpstr>
      <vt:lpstr>Italian Meals</vt:lpstr>
      <vt:lpstr>Greece</vt:lpstr>
      <vt:lpstr>Staple Foods Cont. </vt:lpstr>
      <vt:lpstr>Greek Meals</vt:lpstr>
      <vt:lpstr>PowerPoint Presentation</vt:lpstr>
    </vt:vector>
  </TitlesOfParts>
  <Company>Monticello Public Schools #882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Mediterranean</dc:title>
  <dc:creator>Windows User</dc:creator>
  <cp:lastModifiedBy>Windows User</cp:lastModifiedBy>
  <cp:revision>15</cp:revision>
  <dcterms:created xsi:type="dcterms:W3CDTF">2012-10-16T21:55:37Z</dcterms:created>
  <dcterms:modified xsi:type="dcterms:W3CDTF">2013-11-04T14:28:30Z</dcterms:modified>
</cp:coreProperties>
</file>